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6" r:id="rId3"/>
    <p:sldId id="272" r:id="rId4"/>
    <p:sldId id="257" r:id="rId5"/>
    <p:sldId id="269" r:id="rId6"/>
    <p:sldId id="270" r:id="rId7"/>
    <p:sldId id="258" r:id="rId8"/>
    <p:sldId id="259" r:id="rId9"/>
    <p:sldId id="260" r:id="rId10"/>
    <p:sldId id="273" r:id="rId11"/>
    <p:sldId id="261" r:id="rId12"/>
    <p:sldId id="262" r:id="rId13"/>
    <p:sldId id="264" r:id="rId14"/>
    <p:sldId id="265" r:id="rId15"/>
    <p:sldId id="266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181"/>
    <a:srgbClr val="FEC200"/>
    <a:srgbClr val="A20000"/>
    <a:srgbClr val="FFF1C5"/>
    <a:srgbClr val="0027B8"/>
    <a:srgbClr val="FE0500"/>
    <a:srgbClr val="FFD653"/>
    <a:srgbClr val="002180"/>
    <a:srgbClr val="DAE9E0"/>
    <a:srgbClr val="FE98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73DA14-C8E2-400A-B262-EE287E40E57F}" v="2" dt="2024-07-28T05:41:51.8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ll Moore" userId="3561991e648f7370" providerId="LiveId" clId="{3473DA14-C8E2-400A-B262-EE287E40E57F}"/>
    <pc:docChg chg="addSld delSld modSld">
      <pc:chgData name="Bill Moore" userId="3561991e648f7370" providerId="LiveId" clId="{3473DA14-C8E2-400A-B262-EE287E40E57F}" dt="2024-07-30T01:16:17.208" v="7" actId="47"/>
      <pc:docMkLst>
        <pc:docMk/>
      </pc:docMkLst>
      <pc:sldChg chg="del">
        <pc:chgData name="Bill Moore" userId="3561991e648f7370" providerId="LiveId" clId="{3473DA14-C8E2-400A-B262-EE287E40E57F}" dt="2024-07-30T01:16:17.208" v="7" actId="47"/>
        <pc:sldMkLst>
          <pc:docMk/>
          <pc:sldMk cId="430545407" sldId="268"/>
        </pc:sldMkLst>
      </pc:sldChg>
      <pc:sldChg chg="modSp mod">
        <pc:chgData name="Bill Moore" userId="3561991e648f7370" providerId="LiveId" clId="{3473DA14-C8E2-400A-B262-EE287E40E57F}" dt="2024-07-30T01:13:12.520" v="5" actId="1076"/>
        <pc:sldMkLst>
          <pc:docMk/>
          <pc:sldMk cId="2158685217" sldId="270"/>
        </pc:sldMkLst>
        <pc:spChg chg="mod">
          <ac:chgData name="Bill Moore" userId="3561991e648f7370" providerId="LiveId" clId="{3473DA14-C8E2-400A-B262-EE287E40E57F}" dt="2024-07-30T01:12:59.903" v="3" actId="2711"/>
          <ac:spMkLst>
            <pc:docMk/>
            <pc:sldMk cId="2158685217" sldId="270"/>
            <ac:spMk id="6" creationId="{61581AF4-FFC0-4FEE-357F-81B2A0263108}"/>
          </ac:spMkLst>
        </pc:spChg>
        <pc:grpChg chg="mod">
          <ac:chgData name="Bill Moore" userId="3561991e648f7370" providerId="LiveId" clId="{3473DA14-C8E2-400A-B262-EE287E40E57F}" dt="2024-07-30T01:13:06.312" v="4" actId="1076"/>
          <ac:grpSpMkLst>
            <pc:docMk/>
            <pc:sldMk cId="2158685217" sldId="270"/>
            <ac:grpSpMk id="7" creationId="{04FAAC7E-6383-D87E-A08E-7B993799EF61}"/>
          </ac:grpSpMkLst>
        </pc:grpChg>
        <pc:picChg chg="mod">
          <ac:chgData name="Bill Moore" userId="3561991e648f7370" providerId="LiveId" clId="{3473DA14-C8E2-400A-B262-EE287E40E57F}" dt="2024-07-30T01:13:12.520" v="5" actId="1076"/>
          <ac:picMkLst>
            <pc:docMk/>
            <pc:sldMk cId="2158685217" sldId="270"/>
            <ac:picMk id="4" creationId="{3A6F3847-D1A6-0384-AA73-5F7482649094}"/>
          </ac:picMkLst>
        </pc:picChg>
      </pc:sldChg>
      <pc:sldChg chg="modSp mod">
        <pc:chgData name="Bill Moore" userId="3561991e648f7370" providerId="LiveId" clId="{3473DA14-C8E2-400A-B262-EE287E40E57F}" dt="2024-07-30T01:13:38.879" v="6" actId="2711"/>
        <pc:sldMkLst>
          <pc:docMk/>
          <pc:sldMk cId="2262154291" sldId="273"/>
        </pc:sldMkLst>
        <pc:spChg chg="mod">
          <ac:chgData name="Bill Moore" userId="3561991e648f7370" providerId="LiveId" clId="{3473DA14-C8E2-400A-B262-EE287E40E57F}" dt="2024-07-30T01:13:38.879" v="6" actId="2711"/>
          <ac:spMkLst>
            <pc:docMk/>
            <pc:sldMk cId="2262154291" sldId="273"/>
            <ac:spMk id="8" creationId="{E5232E23-1D96-804B-FCDA-29853FA9C7E6}"/>
          </ac:spMkLst>
        </pc:spChg>
      </pc:sldChg>
      <pc:sldChg chg="addSp modSp new setBg">
        <pc:chgData name="Bill Moore" userId="3561991e648f7370" providerId="LiveId" clId="{3473DA14-C8E2-400A-B262-EE287E40E57F}" dt="2024-07-28T05:41:51.863" v="2"/>
        <pc:sldMkLst>
          <pc:docMk/>
          <pc:sldMk cId="1172711625" sldId="274"/>
        </pc:sldMkLst>
        <pc:spChg chg="add mod">
          <ac:chgData name="Bill Moore" userId="3561991e648f7370" providerId="LiveId" clId="{3473DA14-C8E2-400A-B262-EE287E40E57F}" dt="2024-07-28T05:41:38.043" v="1"/>
          <ac:spMkLst>
            <pc:docMk/>
            <pc:sldMk cId="1172711625" sldId="274"/>
            <ac:spMk id="2" creationId="{72215FBF-C9B7-5EF3-7CBA-543717CB28A0}"/>
          </ac:spMkLst>
        </pc:spChg>
        <pc:spChg chg="add mod">
          <ac:chgData name="Bill Moore" userId="3561991e648f7370" providerId="LiveId" clId="{3473DA14-C8E2-400A-B262-EE287E40E57F}" dt="2024-07-28T05:41:38.043" v="1"/>
          <ac:spMkLst>
            <pc:docMk/>
            <pc:sldMk cId="1172711625" sldId="274"/>
            <ac:spMk id="3" creationId="{8CA48D6B-A1EA-D4F7-F152-DCF49F460BF0}"/>
          </ac:spMkLst>
        </pc:spChg>
        <pc:spChg chg="add mod">
          <ac:chgData name="Bill Moore" userId="3561991e648f7370" providerId="LiveId" clId="{3473DA14-C8E2-400A-B262-EE287E40E57F}" dt="2024-07-28T05:41:38.043" v="1"/>
          <ac:spMkLst>
            <pc:docMk/>
            <pc:sldMk cId="1172711625" sldId="274"/>
            <ac:spMk id="5" creationId="{430FF793-D1CD-C4ED-EF46-DEF54AA4CB34}"/>
          </ac:spMkLst>
        </pc:spChg>
        <pc:picChg chg="add mod">
          <ac:chgData name="Bill Moore" userId="3561991e648f7370" providerId="LiveId" clId="{3473DA14-C8E2-400A-B262-EE287E40E57F}" dt="2024-07-28T05:41:38.043" v="1"/>
          <ac:picMkLst>
            <pc:docMk/>
            <pc:sldMk cId="1172711625" sldId="274"/>
            <ac:picMk id="4" creationId="{3D3C9A5F-AB61-F99C-9A11-4EC31BB8D454}"/>
          </ac:picMkLst>
        </pc:picChg>
      </pc:sldChg>
    </pc:docChg>
  </pc:docChgLst>
  <pc:docChgLst>
    <pc:chgData name="Bill Moore" userId="3561991e648f7370" providerId="LiveId" clId="{5C614659-7102-4082-964B-E47CF94CB325}"/>
    <pc:docChg chg="undo custSel modSld">
      <pc:chgData name="Bill Moore" userId="3561991e648f7370" providerId="LiveId" clId="{5C614659-7102-4082-964B-E47CF94CB325}" dt="2024-07-20T14:43:35.550" v="54" actId="1076"/>
      <pc:docMkLst>
        <pc:docMk/>
      </pc:docMkLst>
      <pc:sldChg chg="addSp delSp modSp mod setBg">
        <pc:chgData name="Bill Moore" userId="3561991e648f7370" providerId="LiveId" clId="{5C614659-7102-4082-964B-E47CF94CB325}" dt="2024-07-20T14:38:36.524" v="14" actId="1076"/>
        <pc:sldMkLst>
          <pc:docMk/>
          <pc:sldMk cId="4135020433" sldId="256"/>
        </pc:sldMkLst>
        <pc:spChg chg="add del">
          <ac:chgData name="Bill Moore" userId="3561991e648f7370" providerId="LiveId" clId="{5C614659-7102-4082-964B-E47CF94CB325}" dt="2024-07-20T14:37:26.001" v="4" actId="478"/>
          <ac:spMkLst>
            <pc:docMk/>
            <pc:sldMk cId="4135020433" sldId="256"/>
            <ac:spMk id="3" creationId="{51B5BBAC-D93F-E4D0-08D4-6C204B625347}"/>
          </ac:spMkLst>
        </pc:spChg>
        <pc:grpChg chg="del">
          <ac:chgData name="Bill Moore" userId="3561991e648f7370" providerId="LiveId" clId="{5C614659-7102-4082-964B-E47CF94CB325}" dt="2024-07-20T14:37:44.646" v="5" actId="478"/>
          <ac:grpSpMkLst>
            <pc:docMk/>
            <pc:sldMk cId="4135020433" sldId="256"/>
            <ac:grpSpMk id="11" creationId="{B5AF6459-7AB8-78D8-B1A8-AAA34CB2237C}"/>
          </ac:grpSpMkLst>
        </pc:grpChg>
        <pc:grpChg chg="del">
          <ac:chgData name="Bill Moore" userId="3561991e648f7370" providerId="LiveId" clId="{5C614659-7102-4082-964B-E47CF94CB325}" dt="2024-07-20T14:37:22.138" v="3" actId="478"/>
          <ac:grpSpMkLst>
            <pc:docMk/>
            <pc:sldMk cId="4135020433" sldId="256"/>
            <ac:grpSpMk id="45" creationId="{D21C5980-39F3-47DC-52A9-5654E6F4B7AA}"/>
          </ac:grpSpMkLst>
        </pc:grpChg>
        <pc:picChg chg="add mod">
          <ac:chgData name="Bill Moore" userId="3561991e648f7370" providerId="LiveId" clId="{5C614659-7102-4082-964B-E47CF94CB325}" dt="2024-07-20T14:38:36.524" v="14" actId="1076"/>
          <ac:picMkLst>
            <pc:docMk/>
            <pc:sldMk cId="4135020433" sldId="256"/>
            <ac:picMk id="4" creationId="{6759261F-A1C0-E28E-7A38-FDEE6D435632}"/>
          </ac:picMkLst>
        </pc:picChg>
      </pc:sldChg>
      <pc:sldChg chg="delSp modSp mod setBg">
        <pc:chgData name="Bill Moore" userId="3561991e648f7370" providerId="LiveId" clId="{5C614659-7102-4082-964B-E47CF94CB325}" dt="2024-07-20T14:39:38.550" v="18" actId="207"/>
        <pc:sldMkLst>
          <pc:docMk/>
          <pc:sldMk cId="563957227" sldId="257"/>
        </pc:sldMkLst>
        <pc:spChg chg="del">
          <ac:chgData name="Bill Moore" userId="3561991e648f7370" providerId="LiveId" clId="{5C614659-7102-4082-964B-E47CF94CB325}" dt="2024-07-20T14:39:21.712" v="16" actId="478"/>
          <ac:spMkLst>
            <pc:docMk/>
            <pc:sldMk cId="563957227" sldId="257"/>
            <ac:spMk id="2" creationId="{D0AEF5ED-06CE-702B-D77C-C80971773408}"/>
          </ac:spMkLst>
        </pc:spChg>
        <pc:spChg chg="mod">
          <ac:chgData name="Bill Moore" userId="3561991e648f7370" providerId="LiveId" clId="{5C614659-7102-4082-964B-E47CF94CB325}" dt="2024-07-20T14:39:38.550" v="18" actId="207"/>
          <ac:spMkLst>
            <pc:docMk/>
            <pc:sldMk cId="563957227" sldId="257"/>
            <ac:spMk id="5" creationId="{5DD5487C-A867-312A-62B7-4B31D4A0C4A8}"/>
          </ac:spMkLst>
        </pc:spChg>
      </pc:sldChg>
      <pc:sldChg chg="delSp modSp mod setBg">
        <pc:chgData name="Bill Moore" userId="3561991e648f7370" providerId="LiveId" clId="{5C614659-7102-4082-964B-E47CF94CB325}" dt="2024-07-20T14:41:45.692" v="36" actId="207"/>
        <pc:sldMkLst>
          <pc:docMk/>
          <pc:sldMk cId="92988172" sldId="258"/>
        </pc:sldMkLst>
        <pc:spChg chg="del">
          <ac:chgData name="Bill Moore" userId="3561991e648f7370" providerId="LiveId" clId="{5C614659-7102-4082-964B-E47CF94CB325}" dt="2024-07-20T14:40:18.695" v="24" actId="478"/>
          <ac:spMkLst>
            <pc:docMk/>
            <pc:sldMk cId="92988172" sldId="258"/>
            <ac:spMk id="2" creationId="{325EBC9A-E871-CEB8-04EE-65262892E94A}"/>
          </ac:spMkLst>
        </pc:spChg>
        <pc:spChg chg="mod">
          <ac:chgData name="Bill Moore" userId="3561991e648f7370" providerId="LiveId" clId="{5C614659-7102-4082-964B-E47CF94CB325}" dt="2024-07-20T14:41:45.692" v="36" actId="207"/>
          <ac:spMkLst>
            <pc:docMk/>
            <pc:sldMk cId="92988172" sldId="258"/>
            <ac:spMk id="3" creationId="{BDB3458C-C0E4-A44F-E276-7CD3AC99BF9B}"/>
          </ac:spMkLst>
        </pc:spChg>
      </pc:sldChg>
      <pc:sldChg chg="delSp modSp mod setBg">
        <pc:chgData name="Bill Moore" userId="3561991e648f7370" providerId="LiveId" clId="{5C614659-7102-4082-964B-E47CF94CB325}" dt="2024-07-20T14:41:53.582" v="37" actId="207"/>
        <pc:sldMkLst>
          <pc:docMk/>
          <pc:sldMk cId="764619909" sldId="259"/>
        </pc:sldMkLst>
        <pc:spChg chg="del">
          <ac:chgData name="Bill Moore" userId="3561991e648f7370" providerId="LiveId" clId="{5C614659-7102-4082-964B-E47CF94CB325}" dt="2024-07-20T14:40:23.046" v="25" actId="478"/>
          <ac:spMkLst>
            <pc:docMk/>
            <pc:sldMk cId="764619909" sldId="259"/>
            <ac:spMk id="2" creationId="{3DC127E7-4BB7-0A79-6F31-285C3BB181B8}"/>
          </ac:spMkLst>
        </pc:spChg>
        <pc:spChg chg="mod">
          <ac:chgData name="Bill Moore" userId="3561991e648f7370" providerId="LiveId" clId="{5C614659-7102-4082-964B-E47CF94CB325}" dt="2024-07-20T14:41:53.582" v="37" actId="207"/>
          <ac:spMkLst>
            <pc:docMk/>
            <pc:sldMk cId="764619909" sldId="259"/>
            <ac:spMk id="3" creationId="{640618E5-A6DA-2100-5CC5-12162EB11027}"/>
          </ac:spMkLst>
        </pc:spChg>
      </pc:sldChg>
      <pc:sldChg chg="delSp modSp mod setBg">
        <pc:chgData name="Bill Moore" userId="3561991e648f7370" providerId="LiveId" clId="{5C614659-7102-4082-964B-E47CF94CB325}" dt="2024-07-20T14:41:59.955" v="38" actId="207"/>
        <pc:sldMkLst>
          <pc:docMk/>
          <pc:sldMk cId="3225297894" sldId="260"/>
        </pc:sldMkLst>
        <pc:spChg chg="del">
          <ac:chgData name="Bill Moore" userId="3561991e648f7370" providerId="LiveId" clId="{5C614659-7102-4082-964B-E47CF94CB325}" dt="2024-07-20T14:40:26.265" v="26" actId="478"/>
          <ac:spMkLst>
            <pc:docMk/>
            <pc:sldMk cId="3225297894" sldId="260"/>
            <ac:spMk id="2" creationId="{987A33B7-0A47-B1AE-73A7-6C931EC22F32}"/>
          </ac:spMkLst>
        </pc:spChg>
        <pc:spChg chg="mod">
          <ac:chgData name="Bill Moore" userId="3561991e648f7370" providerId="LiveId" clId="{5C614659-7102-4082-964B-E47CF94CB325}" dt="2024-07-20T14:41:59.955" v="38" actId="207"/>
          <ac:spMkLst>
            <pc:docMk/>
            <pc:sldMk cId="3225297894" sldId="260"/>
            <ac:spMk id="3" creationId="{116F19C8-6AEB-EEAB-A34E-53356CC0C9FD}"/>
          </ac:spMkLst>
        </pc:spChg>
      </pc:sldChg>
      <pc:sldChg chg="delSp modSp mod setBg">
        <pc:chgData name="Bill Moore" userId="3561991e648f7370" providerId="LiveId" clId="{5C614659-7102-4082-964B-E47CF94CB325}" dt="2024-07-20T14:42:33.660" v="42" actId="207"/>
        <pc:sldMkLst>
          <pc:docMk/>
          <pc:sldMk cId="1440169697" sldId="261"/>
        </pc:sldMkLst>
        <pc:spChg chg="del">
          <ac:chgData name="Bill Moore" userId="3561991e648f7370" providerId="LiveId" clId="{5C614659-7102-4082-964B-E47CF94CB325}" dt="2024-07-20T14:42:18.251" v="41" actId="478"/>
          <ac:spMkLst>
            <pc:docMk/>
            <pc:sldMk cId="1440169697" sldId="261"/>
            <ac:spMk id="2" creationId="{A5A328B7-AFF1-37A1-8AF1-E8070ED8B3AF}"/>
          </ac:spMkLst>
        </pc:spChg>
        <pc:spChg chg="mod">
          <ac:chgData name="Bill Moore" userId="3561991e648f7370" providerId="LiveId" clId="{5C614659-7102-4082-964B-E47CF94CB325}" dt="2024-07-20T14:42:33.660" v="42" actId="207"/>
          <ac:spMkLst>
            <pc:docMk/>
            <pc:sldMk cId="1440169697" sldId="261"/>
            <ac:spMk id="3" creationId="{08CCC0FB-9702-D075-F1F4-30494E93184A}"/>
          </ac:spMkLst>
        </pc:spChg>
      </pc:sldChg>
      <pc:sldChg chg="delSp modSp mod setBg">
        <pc:chgData name="Bill Moore" userId="3561991e648f7370" providerId="LiveId" clId="{5C614659-7102-4082-964B-E47CF94CB325}" dt="2024-07-20T14:42:38.960" v="43" actId="207"/>
        <pc:sldMkLst>
          <pc:docMk/>
          <pc:sldMk cId="3060507239" sldId="262"/>
        </pc:sldMkLst>
        <pc:spChg chg="mod">
          <ac:chgData name="Bill Moore" userId="3561991e648f7370" providerId="LiveId" clId="{5C614659-7102-4082-964B-E47CF94CB325}" dt="2024-07-20T14:42:38.960" v="43" actId="207"/>
          <ac:spMkLst>
            <pc:docMk/>
            <pc:sldMk cId="3060507239" sldId="262"/>
            <ac:spMk id="3" creationId="{4B3C26F1-BFCE-1588-15EC-82EC04DB0A8B}"/>
          </ac:spMkLst>
        </pc:spChg>
        <pc:spChg chg="del">
          <ac:chgData name="Bill Moore" userId="3561991e648f7370" providerId="LiveId" clId="{5C614659-7102-4082-964B-E47CF94CB325}" dt="2024-07-20T14:40:36.603" v="28" actId="478"/>
          <ac:spMkLst>
            <pc:docMk/>
            <pc:sldMk cId="3060507239" sldId="262"/>
            <ac:spMk id="5" creationId="{C7FFC7A1-3CF3-4284-AD13-8B398246C8F3}"/>
          </ac:spMkLst>
        </pc:spChg>
      </pc:sldChg>
      <pc:sldChg chg="delSp modSp mod setBg">
        <pc:chgData name="Bill Moore" userId="3561991e648f7370" providerId="LiveId" clId="{5C614659-7102-4082-964B-E47CF94CB325}" dt="2024-07-20T14:42:43.309" v="44" actId="207"/>
        <pc:sldMkLst>
          <pc:docMk/>
          <pc:sldMk cId="3729712634" sldId="264"/>
        </pc:sldMkLst>
        <pc:spChg chg="del">
          <ac:chgData name="Bill Moore" userId="3561991e648f7370" providerId="LiveId" clId="{5C614659-7102-4082-964B-E47CF94CB325}" dt="2024-07-20T14:40:42.751" v="29" actId="478"/>
          <ac:spMkLst>
            <pc:docMk/>
            <pc:sldMk cId="3729712634" sldId="264"/>
            <ac:spMk id="2" creationId="{65A5BE55-6F92-84B4-C79C-3D3A69BA36C3}"/>
          </ac:spMkLst>
        </pc:spChg>
        <pc:spChg chg="mod">
          <ac:chgData name="Bill Moore" userId="3561991e648f7370" providerId="LiveId" clId="{5C614659-7102-4082-964B-E47CF94CB325}" dt="2024-07-20T14:42:43.309" v="44" actId="207"/>
          <ac:spMkLst>
            <pc:docMk/>
            <pc:sldMk cId="3729712634" sldId="264"/>
            <ac:spMk id="3" creationId="{83DF67C2-78B6-D79F-103F-48910502429C}"/>
          </ac:spMkLst>
        </pc:spChg>
      </pc:sldChg>
      <pc:sldChg chg="delSp modSp mod setBg">
        <pc:chgData name="Bill Moore" userId="3561991e648f7370" providerId="LiveId" clId="{5C614659-7102-4082-964B-E47CF94CB325}" dt="2024-07-20T14:42:48.466" v="45" actId="207"/>
        <pc:sldMkLst>
          <pc:docMk/>
          <pc:sldMk cId="641357472" sldId="265"/>
        </pc:sldMkLst>
        <pc:spChg chg="del">
          <ac:chgData name="Bill Moore" userId="3561991e648f7370" providerId="LiveId" clId="{5C614659-7102-4082-964B-E47CF94CB325}" dt="2024-07-20T14:40:46.416" v="30" actId="478"/>
          <ac:spMkLst>
            <pc:docMk/>
            <pc:sldMk cId="641357472" sldId="265"/>
            <ac:spMk id="2" creationId="{8F239E8B-4790-A4C7-332A-61511ADE6816}"/>
          </ac:spMkLst>
        </pc:spChg>
        <pc:spChg chg="mod">
          <ac:chgData name="Bill Moore" userId="3561991e648f7370" providerId="LiveId" clId="{5C614659-7102-4082-964B-E47CF94CB325}" dt="2024-07-20T14:42:48.466" v="45" actId="207"/>
          <ac:spMkLst>
            <pc:docMk/>
            <pc:sldMk cId="641357472" sldId="265"/>
            <ac:spMk id="3" creationId="{C8C95FC9-24D1-8E89-03EB-60395B731E80}"/>
          </ac:spMkLst>
        </pc:spChg>
      </pc:sldChg>
      <pc:sldChg chg="delSp modSp mod setBg">
        <pc:chgData name="Bill Moore" userId="3561991e648f7370" providerId="LiveId" clId="{5C614659-7102-4082-964B-E47CF94CB325}" dt="2024-07-20T14:43:35.550" v="54" actId="1076"/>
        <pc:sldMkLst>
          <pc:docMk/>
          <pc:sldMk cId="920380663" sldId="266"/>
        </pc:sldMkLst>
        <pc:spChg chg="del">
          <ac:chgData name="Bill Moore" userId="3561991e648f7370" providerId="LiveId" clId="{5C614659-7102-4082-964B-E47CF94CB325}" dt="2024-07-20T14:40:50.588" v="31" actId="478"/>
          <ac:spMkLst>
            <pc:docMk/>
            <pc:sldMk cId="920380663" sldId="266"/>
            <ac:spMk id="2" creationId="{5F557382-5284-639E-CCB0-82FFAF27925D}"/>
          </ac:spMkLst>
        </pc:spChg>
        <pc:spChg chg="mod">
          <ac:chgData name="Bill Moore" userId="3561991e648f7370" providerId="LiveId" clId="{5C614659-7102-4082-964B-E47CF94CB325}" dt="2024-07-20T14:42:52.746" v="46" actId="207"/>
          <ac:spMkLst>
            <pc:docMk/>
            <pc:sldMk cId="920380663" sldId="266"/>
            <ac:spMk id="3" creationId="{304056D2-479D-94B0-BC5D-8EBB38B1F196}"/>
          </ac:spMkLst>
        </pc:spChg>
        <pc:spChg chg="mod">
          <ac:chgData name="Bill Moore" userId="3561991e648f7370" providerId="LiveId" clId="{5C614659-7102-4082-964B-E47CF94CB325}" dt="2024-07-20T14:43:35.550" v="54" actId="1076"/>
          <ac:spMkLst>
            <pc:docMk/>
            <pc:sldMk cId="920380663" sldId="266"/>
            <ac:spMk id="4" creationId="{9584A437-A03E-E060-7396-1238F5ACBE8F}"/>
          </ac:spMkLst>
        </pc:spChg>
        <pc:picChg chg="mod">
          <ac:chgData name="Bill Moore" userId="3561991e648f7370" providerId="LiveId" clId="{5C614659-7102-4082-964B-E47CF94CB325}" dt="2024-07-20T14:43:13.645" v="50" actId="1076"/>
          <ac:picMkLst>
            <pc:docMk/>
            <pc:sldMk cId="920380663" sldId="266"/>
            <ac:picMk id="6" creationId="{0201C2EA-080D-A262-72E5-908E4E83AA08}"/>
          </ac:picMkLst>
        </pc:picChg>
        <pc:picChg chg="del mod">
          <ac:chgData name="Bill Moore" userId="3561991e648f7370" providerId="LiveId" clId="{5C614659-7102-4082-964B-E47CF94CB325}" dt="2024-07-20T14:43:27.426" v="53" actId="478"/>
          <ac:picMkLst>
            <pc:docMk/>
            <pc:sldMk cId="920380663" sldId="266"/>
            <ac:picMk id="8" creationId="{EB9B0CD8-DDC7-B245-70DE-CAF41114976A}"/>
          </ac:picMkLst>
        </pc:picChg>
      </pc:sldChg>
      <pc:sldChg chg="delSp modSp mod setBg">
        <pc:chgData name="Bill Moore" userId="3561991e648f7370" providerId="LiveId" clId="{5C614659-7102-4082-964B-E47CF94CB325}" dt="2024-07-20T14:40:11.247" v="22" actId="207"/>
        <pc:sldMkLst>
          <pc:docMk/>
          <pc:sldMk cId="325718325" sldId="269"/>
        </pc:sldMkLst>
        <pc:spChg chg="del">
          <ac:chgData name="Bill Moore" userId="3561991e648f7370" providerId="LiveId" clId="{5C614659-7102-4082-964B-E47CF94CB325}" dt="2024-07-20T14:39:57.124" v="19" actId="478"/>
          <ac:spMkLst>
            <pc:docMk/>
            <pc:sldMk cId="325718325" sldId="269"/>
            <ac:spMk id="2" creationId="{D0AEF5ED-06CE-702B-D77C-C80971773408}"/>
          </ac:spMkLst>
        </pc:spChg>
        <pc:spChg chg="mod">
          <ac:chgData name="Bill Moore" userId="3561991e648f7370" providerId="LiveId" clId="{5C614659-7102-4082-964B-E47CF94CB325}" dt="2024-07-20T14:40:11.247" v="22" actId="207"/>
          <ac:spMkLst>
            <pc:docMk/>
            <pc:sldMk cId="325718325" sldId="269"/>
            <ac:spMk id="5" creationId="{5DD5487C-A867-312A-62B7-4B31D4A0C4A8}"/>
          </ac:spMkLst>
        </pc:spChg>
      </pc:sldChg>
      <pc:sldChg chg="delSp modSp mod setBg">
        <pc:chgData name="Bill Moore" userId="3561991e648f7370" providerId="LiveId" clId="{5C614659-7102-4082-964B-E47CF94CB325}" dt="2024-07-20T14:41:36.644" v="35" actId="207"/>
        <pc:sldMkLst>
          <pc:docMk/>
          <pc:sldMk cId="2158685217" sldId="270"/>
        </pc:sldMkLst>
        <pc:spChg chg="del">
          <ac:chgData name="Bill Moore" userId="3561991e648f7370" providerId="LiveId" clId="{5C614659-7102-4082-964B-E47CF94CB325}" dt="2024-07-20T14:40:15.726" v="23" actId="478"/>
          <ac:spMkLst>
            <pc:docMk/>
            <pc:sldMk cId="2158685217" sldId="270"/>
            <ac:spMk id="2" creationId="{D0AEF5ED-06CE-702B-D77C-C80971773408}"/>
          </ac:spMkLst>
        </pc:spChg>
        <pc:spChg chg="mod">
          <ac:chgData name="Bill Moore" userId="3561991e648f7370" providerId="LiveId" clId="{5C614659-7102-4082-964B-E47CF94CB325}" dt="2024-07-20T14:41:36.644" v="35" actId="207"/>
          <ac:spMkLst>
            <pc:docMk/>
            <pc:sldMk cId="2158685217" sldId="270"/>
            <ac:spMk id="5" creationId="{5DD5487C-A867-312A-62B7-4B31D4A0C4A8}"/>
          </ac:spMkLst>
        </pc:spChg>
        <pc:spChg chg="mod">
          <ac:chgData name="Bill Moore" userId="3561991e648f7370" providerId="LiveId" clId="{5C614659-7102-4082-964B-E47CF94CB325}" dt="2024-07-20T14:41:29.945" v="33" actId="207"/>
          <ac:spMkLst>
            <pc:docMk/>
            <pc:sldMk cId="2158685217" sldId="270"/>
            <ac:spMk id="6" creationId="{61581AF4-FFC0-4FEE-357F-81B2A0263108}"/>
          </ac:spMkLst>
        </pc:spChg>
      </pc:sldChg>
      <pc:sldChg chg="delSp modSp mod setBg">
        <pc:chgData name="Bill Moore" userId="3561991e648f7370" providerId="LiveId" clId="{5C614659-7102-4082-964B-E47CF94CB325}" dt="2024-07-20T14:42:10.384" v="40" actId="207"/>
        <pc:sldMkLst>
          <pc:docMk/>
          <pc:sldMk cId="2262154291" sldId="273"/>
        </pc:sldMkLst>
        <pc:spChg chg="del">
          <ac:chgData name="Bill Moore" userId="3561991e648f7370" providerId="LiveId" clId="{5C614659-7102-4082-964B-E47CF94CB325}" dt="2024-07-20T14:40:30.041" v="27" actId="478"/>
          <ac:spMkLst>
            <pc:docMk/>
            <pc:sldMk cId="2262154291" sldId="273"/>
            <ac:spMk id="2" creationId="{987A33B7-0A47-B1AE-73A7-6C931EC22F32}"/>
          </ac:spMkLst>
        </pc:spChg>
        <pc:spChg chg="mod">
          <ac:chgData name="Bill Moore" userId="3561991e648f7370" providerId="LiveId" clId="{5C614659-7102-4082-964B-E47CF94CB325}" dt="2024-07-20T14:42:05.518" v="39" actId="207"/>
          <ac:spMkLst>
            <pc:docMk/>
            <pc:sldMk cId="2262154291" sldId="273"/>
            <ac:spMk id="3" creationId="{116F19C8-6AEB-EEAB-A34E-53356CC0C9FD}"/>
          </ac:spMkLst>
        </pc:spChg>
        <pc:spChg chg="mod">
          <ac:chgData name="Bill Moore" userId="3561991e648f7370" providerId="LiveId" clId="{5C614659-7102-4082-964B-E47CF94CB325}" dt="2024-07-20T14:42:10.384" v="40" actId="207"/>
          <ac:spMkLst>
            <pc:docMk/>
            <pc:sldMk cId="2262154291" sldId="273"/>
            <ac:spMk id="8" creationId="{E5232E23-1D96-804B-FCDA-29853FA9C7E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311D0-D3DC-79A0-1C0A-87B053E868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FD62C9-FF00-B833-F6EC-06900DFCB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FAFDB-C6BE-4A86-0002-6BC5BF37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71D7E-1EC2-46C4-B726-C74413333D7C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11D2F-C53D-C1A8-B782-939197EB6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4EEB-EB20-DF91-8C9F-EC2835D75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7CE9-30AB-4677-B9D9-F80A0A570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83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B8ACA-0BF4-4B79-D7AE-0E315B162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F5996C-1781-1976-7965-41CEFD2C51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1968B-BFB0-AC90-A72C-47AAB233E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71D7E-1EC2-46C4-B726-C74413333D7C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4318C-ADB1-7718-8ED9-3ECF01116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91A77-D7DD-8B1B-941A-8185FF71F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7CE9-30AB-4677-B9D9-F80A0A570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8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07AC4-D713-CC14-C7C5-5A42BD0CE7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3B6147-5FD0-4C67-929A-985CDF3790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5CC82-BEFC-6606-B91C-04D26017D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71D7E-1EC2-46C4-B726-C74413333D7C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42319-9C60-4063-1F20-4388B3535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16C01-6692-1003-B9CB-8FB6F20D9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7CE9-30AB-4677-B9D9-F80A0A570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3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0114C-6116-456A-D69E-C013A37BC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3C2CE-1F17-6F01-B563-41DC2EA90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E2CC1-6EB7-13F3-1016-67F75F3B0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71D7E-1EC2-46C4-B726-C74413333D7C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A2812-42EB-DC83-68A1-AAD7E4D74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EF75F-1B38-3A26-0738-5250BAF06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7CE9-30AB-4677-B9D9-F80A0A570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0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D08F8-4144-9163-4126-B07116648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3B6C7-9ED9-25A6-60E0-DAEE3B2C8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24716-B38B-AFDA-757C-F38AB49B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71D7E-1EC2-46C4-B726-C74413333D7C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D5B87-0D1A-B32F-C9C3-A0492465D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5F59E-5F03-FD6A-B645-A461909B3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7CE9-30AB-4677-B9D9-F80A0A570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78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E4A35-C90B-A7B2-592D-6F6F952AA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4043E-A819-9B4D-70A9-3DB5756FF6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6D328A-7D2C-E604-14AA-C4F5F2E53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3B60E2-A79E-FDF8-553E-0921EE5DD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71D7E-1EC2-46C4-B726-C74413333D7C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6F8DD-FEF2-CFA4-9ED1-D109F0B2E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FB8A47-F975-471B-FE0B-25EE15F38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7CE9-30AB-4677-B9D9-F80A0A570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00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4F23E-586C-7AD3-7E49-E32F1EFED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619F4-9C1E-FA08-B826-95027BA5B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B18E53-5553-FA42-ADCF-EF0ABC040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06060F-DD8F-B56D-2142-946310CF76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15DFF3-A23F-4C27-2FDB-857F20E968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8F8C16-7A40-C607-9AB3-D5836A753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71D7E-1EC2-46C4-B726-C74413333D7C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83B1B4-5D1A-9E8C-3BD2-E48477C36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FC80D9-A1F4-1F7F-115F-95B2412B9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7CE9-30AB-4677-B9D9-F80A0A570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090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461E1-A9C8-80D7-117F-CCC84AC9D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27E537-5302-E7D1-17FF-4A54B75DD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71D7E-1EC2-46C4-B726-C74413333D7C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93A1AA-51D6-88B6-D458-296570D64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65E52-9671-3F19-6CB3-C810B9E45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7CE9-30AB-4677-B9D9-F80A0A570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62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2DE03B-440B-44C8-6548-4C590F52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71D7E-1EC2-46C4-B726-C74413333D7C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E75D6-833C-A7BE-AE65-FA455FCE7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2B0382-F6BB-728D-AC45-DDB43E7B7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7CE9-30AB-4677-B9D9-F80A0A570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1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B9DC4-5A09-6F35-0554-E650ED347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01B7F-1E25-CC7A-89E6-6D3244DEE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FFDC1E-B898-A82F-705B-ABB6C69551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22FB35-3F65-525D-BA6D-7CB3542C5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71D7E-1EC2-46C4-B726-C74413333D7C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19CDB-9171-6A1D-391D-F397DD713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EF249-AEFA-C7AE-9F11-07B2A15E2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7CE9-30AB-4677-B9D9-F80A0A570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50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AEB4D-D49C-4498-1784-50D3E26EB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4AA3DA-7FDE-1E5F-462F-9B166EE53B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42D3C1-B611-715B-C834-12363B522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6F552F-860E-0BE5-5CF8-7E74C3A29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71D7E-1EC2-46C4-B726-C74413333D7C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E2CF3A-256D-A277-BD72-585F3FD0A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BD223-5D5A-40B7-D13B-7BECD07E4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7CE9-30AB-4677-B9D9-F80A0A570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65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C5D133-9396-F3CA-229A-413E583B9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22E4E8-B2E6-DBD0-F702-7F698B6AE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0B80F-DB05-F4CE-688D-FA0E0A26B6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771D7E-1EC2-46C4-B726-C74413333D7C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3A104-F7F7-4FCB-FAA7-EC6394E6E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89BCC-8A6D-7541-B487-2DBADE208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C87CE9-30AB-4677-B9D9-F80A0A570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42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3" Type="http://schemas.openxmlformats.org/officeDocument/2006/relationships/image" Target="../media/image4.png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4.pn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microsoft.com/office/2007/relationships/hdphoto" Target="../media/hdphoto1.wdp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Diagonal Corners Snipped 9">
            <a:extLst>
              <a:ext uri="{FF2B5EF4-FFF2-40B4-BE49-F238E27FC236}">
                <a16:creationId xmlns:a16="http://schemas.microsoft.com/office/drawing/2014/main" id="{7F5C8305-426E-708D-4DB7-9FE0B138E0E7}"/>
              </a:ext>
            </a:extLst>
          </p:cNvPr>
          <p:cNvSpPr/>
          <p:nvPr/>
        </p:nvSpPr>
        <p:spPr>
          <a:xfrm rot="16200000">
            <a:off x="2667002" y="-2667001"/>
            <a:ext cx="6858001" cy="12192001"/>
          </a:xfrm>
          <a:prstGeom prst="snip2Diag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rgbClr val="002180">
                  <a:shade val="30000"/>
                  <a:satMod val="115000"/>
                </a:srgbClr>
              </a:gs>
              <a:gs pos="100000">
                <a:srgbClr val="0027B8"/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88AA9F-7FF5-89F4-2438-5C22F834E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255" y="0"/>
            <a:ext cx="8641485" cy="37392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E5C2C4-88B7-1EBB-E013-A8D97850F3E4}"/>
              </a:ext>
            </a:extLst>
          </p:cNvPr>
          <p:cNvSpPr/>
          <p:nvPr/>
        </p:nvSpPr>
        <p:spPr>
          <a:xfrm>
            <a:off x="0" y="3811012"/>
            <a:ext cx="121920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contourW="31750" prstMaterial="metal">
              <a:bevelT h="57150"/>
              <a:contourClr>
                <a:srgbClr val="FFC000"/>
              </a:contourClr>
            </a:sp3d>
          </a:bodyPr>
          <a:lstStyle/>
          <a:p>
            <a:pPr algn="ctr"/>
            <a:r>
              <a:rPr lang="en-US" sz="9600" b="1" cap="none" spc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CollegiateBlackFLF" panose="02000603040000020004" pitchFamily="2" charset="0"/>
              </a:rPr>
              <a:t>Marketing in </a:t>
            </a:r>
          </a:p>
          <a:p>
            <a:pPr algn="ctr"/>
            <a:r>
              <a:rPr lang="en-US" sz="9600" b="1" cap="none" spc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CollegiateBlackFLF" panose="02000603040000020004" pitchFamily="2" charset="0"/>
              </a:rPr>
              <a:t>The Off Season</a:t>
            </a:r>
          </a:p>
        </p:txBody>
      </p:sp>
    </p:spTree>
    <p:extLst>
      <p:ext uri="{BB962C8B-B14F-4D97-AF65-F5344CB8AC3E}">
        <p14:creationId xmlns:p14="http://schemas.microsoft.com/office/powerpoint/2010/main" val="4291707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6F19C8-6AEB-EEAB-A34E-53356CC0C9FD}"/>
              </a:ext>
            </a:extLst>
          </p:cNvPr>
          <p:cNvSpPr txBox="1"/>
          <p:nvPr/>
        </p:nvSpPr>
        <p:spPr>
          <a:xfrm>
            <a:off x="235505" y="221427"/>
            <a:ext cx="836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Ramp Up Engagement Tactics</a:t>
            </a:r>
          </a:p>
          <a:p>
            <a:r>
              <a:rPr lang="en-US" b="1" dirty="0">
                <a:solidFill>
                  <a:schemeClr val="bg1"/>
                </a:solidFill>
              </a:rPr>
              <a:t>Email Marketing:</a:t>
            </a:r>
            <a:r>
              <a:rPr lang="en-US" dirty="0">
                <a:solidFill>
                  <a:schemeClr val="bg1"/>
                </a:solidFill>
              </a:rPr>
              <a:t> Send regular newsletters to keep your brand </a:t>
            </a:r>
            <a:r>
              <a:rPr lang="en-US" u="sng" dirty="0">
                <a:solidFill>
                  <a:schemeClr val="bg1"/>
                </a:solidFill>
              </a:rPr>
              <a:t>top-of-mind</a:t>
            </a:r>
            <a:r>
              <a:rPr lang="en-US" dirty="0">
                <a:solidFill>
                  <a:schemeClr val="bg1"/>
                </a:solidFill>
              </a:rPr>
              <a:t>, featuring menu updates, special events, and exclusive offers only for the email list.</a:t>
            </a:r>
          </a:p>
          <a:p>
            <a:r>
              <a:rPr lang="en-US" b="1" dirty="0">
                <a:solidFill>
                  <a:schemeClr val="bg1"/>
                </a:solidFill>
              </a:rPr>
              <a:t>Social Media Campaigns:</a:t>
            </a:r>
            <a:r>
              <a:rPr lang="en-US" dirty="0">
                <a:solidFill>
                  <a:schemeClr val="bg1"/>
                </a:solidFill>
              </a:rPr>
              <a:t> Utilize platforms like Instagram and Facebook to post engaging content that highlights your seasonal offerings and behind-the-scenes action.</a:t>
            </a:r>
          </a:p>
          <a:p>
            <a:r>
              <a:rPr lang="en-US" b="1" dirty="0">
                <a:solidFill>
                  <a:schemeClr val="bg1"/>
                </a:solidFill>
              </a:rPr>
              <a:t>Stay Engaged:</a:t>
            </a:r>
            <a:r>
              <a:rPr lang="en-US" dirty="0">
                <a:solidFill>
                  <a:schemeClr val="bg1"/>
                </a:solidFill>
              </a:rPr>
              <a:t> Social Media is a two-way conversation. Ask questions, share personal stories, behind the scenes posts, etc. Build excitement for the reopening.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A hand holding a phone&#10;&#10;Description automatically generated">
            <a:extLst>
              <a:ext uri="{FF2B5EF4-FFF2-40B4-BE49-F238E27FC236}">
                <a16:creationId xmlns:a16="http://schemas.microsoft.com/office/drawing/2014/main" id="{49D80F5E-7A03-C86A-FA34-FAEF7C279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819" y="141844"/>
            <a:ext cx="3193177" cy="3338759"/>
          </a:xfrm>
          <a:prstGeom prst="heptagon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66D1977-0B50-7527-1507-98481C2F622E}"/>
              </a:ext>
            </a:extLst>
          </p:cNvPr>
          <p:cNvGrpSpPr/>
          <p:nvPr/>
        </p:nvGrpSpPr>
        <p:grpSpPr>
          <a:xfrm>
            <a:off x="4648434" y="4761697"/>
            <a:ext cx="4896856" cy="1384995"/>
            <a:chOff x="4950883" y="4982646"/>
            <a:chExt cx="4896856" cy="13849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91EA77-245F-122B-B7AF-EC154D09A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0883" y="5047908"/>
              <a:ext cx="1449917" cy="125447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232E23-1D96-804B-FCDA-29853FA9C7E6}"/>
                </a:ext>
              </a:extLst>
            </p:cNvPr>
            <p:cNvSpPr txBox="1"/>
            <p:nvPr/>
          </p:nvSpPr>
          <p:spPr>
            <a:xfrm>
              <a:off x="6400800" y="4982646"/>
              <a:ext cx="3446939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Elephant" panose="02020904090505020303" pitchFamily="18" charset="0"/>
                </a:rPr>
                <a:t>Collect Guest Contact Info Year Round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AB2A01-A25B-2805-3381-A6810B63487C}"/>
              </a:ext>
            </a:extLst>
          </p:cNvPr>
          <p:cNvGrpSpPr/>
          <p:nvPr/>
        </p:nvGrpSpPr>
        <p:grpSpPr>
          <a:xfrm>
            <a:off x="9545291" y="3850243"/>
            <a:ext cx="2275274" cy="2623128"/>
            <a:chOff x="9755669" y="4113846"/>
            <a:chExt cx="2275274" cy="26231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9830439-A311-D4A6-3873-B127BB9FB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72824" y="4698621"/>
              <a:ext cx="2040963" cy="203835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781F79B-1D69-195A-2A8B-AB05D8D083A1}"/>
                </a:ext>
              </a:extLst>
            </p:cNvPr>
            <p:cNvSpPr txBox="1"/>
            <p:nvPr/>
          </p:nvSpPr>
          <p:spPr>
            <a:xfrm>
              <a:off x="9755669" y="4113846"/>
              <a:ext cx="227527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latin typeface="Britannic Bold" panose="020B0903060703020204" pitchFamily="34" charset="0"/>
                </a:rPr>
                <a:t>Branding &amp; Marketing </a:t>
              </a:r>
            </a:p>
            <a:p>
              <a:pPr algn="ctr"/>
              <a:r>
                <a:rPr lang="en-US" sz="1600" dirty="0">
                  <a:solidFill>
                    <a:srgbClr val="FF0000"/>
                  </a:solidFill>
                  <a:latin typeface="Britannic Bold" panose="020B0903060703020204" pitchFamily="34" charset="0"/>
                </a:rPr>
                <a:t>Master Class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44938C6-15B5-CEB9-6543-D3DA312F7D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004" y="2937128"/>
            <a:ext cx="3515892" cy="344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54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CCC0FB-9702-D075-F1F4-30494E93184A}"/>
              </a:ext>
            </a:extLst>
          </p:cNvPr>
          <p:cNvSpPr txBox="1"/>
          <p:nvPr/>
        </p:nvSpPr>
        <p:spPr>
          <a:xfrm>
            <a:off x="365760" y="316637"/>
            <a:ext cx="66573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More Revenue Streams</a:t>
            </a:r>
          </a:p>
          <a:p>
            <a:r>
              <a:rPr lang="en-US" b="1" dirty="0">
                <a:solidFill>
                  <a:schemeClr val="bg1"/>
                </a:solidFill>
              </a:rPr>
              <a:t>Catering Services:</a:t>
            </a:r>
            <a:r>
              <a:rPr lang="en-US" dirty="0">
                <a:solidFill>
                  <a:schemeClr val="bg1"/>
                </a:solidFill>
              </a:rPr>
              <a:t> Market your food truck as a perfect solution for holiday parties, corporate events, and private gatherings.</a:t>
            </a:r>
          </a:p>
          <a:p>
            <a:r>
              <a:rPr lang="en-US" b="1" dirty="0">
                <a:solidFill>
                  <a:schemeClr val="bg1"/>
                </a:solidFill>
              </a:rPr>
              <a:t>Merchandising:</a:t>
            </a:r>
            <a:r>
              <a:rPr lang="en-US" dirty="0">
                <a:solidFill>
                  <a:schemeClr val="bg1"/>
                </a:solidFill>
              </a:rPr>
              <a:t> Sell branded merchandise such as apparel, sauces, or recipe books.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74D769-00F4-649C-4EAA-0F840D8EC1B0}"/>
              </a:ext>
            </a:extLst>
          </p:cNvPr>
          <p:cNvGrpSpPr/>
          <p:nvPr/>
        </p:nvGrpSpPr>
        <p:grpSpPr>
          <a:xfrm>
            <a:off x="6879285" y="316637"/>
            <a:ext cx="5312715" cy="3226663"/>
            <a:chOff x="6485585" y="1413047"/>
            <a:chExt cx="4186087" cy="2275033"/>
          </a:xfrm>
        </p:grpSpPr>
        <p:pic>
          <p:nvPicPr>
            <p:cNvPr id="4" name="Picture 3" descr="A book cover with a hot dog&#10;&#10;Description automatically generated">
              <a:extLst>
                <a:ext uri="{FF2B5EF4-FFF2-40B4-BE49-F238E27FC236}">
                  <a16:creationId xmlns:a16="http://schemas.microsoft.com/office/drawing/2014/main" id="{38100C18-60BA-A323-1394-B7F7B8BCB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55" t="18074" r="27556" b="11852"/>
            <a:stretch/>
          </p:blipFill>
          <p:spPr>
            <a:xfrm>
              <a:off x="6485585" y="1464042"/>
              <a:ext cx="1848799" cy="2213878"/>
            </a:xfrm>
            <a:prstGeom prst="rect">
              <a:avLst/>
            </a:prstGeom>
          </p:spPr>
        </p:pic>
        <p:pic>
          <p:nvPicPr>
            <p:cNvPr id="10" name="Picture 9" descr="A book cover of a book&#10;&#10;Description automatically generated">
              <a:extLst>
                <a:ext uri="{FF2B5EF4-FFF2-40B4-BE49-F238E27FC236}">
                  <a16:creationId xmlns:a16="http://schemas.microsoft.com/office/drawing/2014/main" id="{732178D6-CF56-A157-5DE8-0EF697039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87" t="17708" r="22621" b="12086"/>
            <a:stretch/>
          </p:blipFill>
          <p:spPr>
            <a:xfrm>
              <a:off x="6845460" y="1443722"/>
              <a:ext cx="2282468" cy="2234198"/>
            </a:xfrm>
            <a:prstGeom prst="rect">
              <a:avLst/>
            </a:prstGeom>
          </p:spPr>
        </p:pic>
        <p:pic>
          <p:nvPicPr>
            <p:cNvPr id="6" name="Picture 5" descr="A book with food icons on it&#10;&#10;Description automatically generated">
              <a:extLst>
                <a:ext uri="{FF2B5EF4-FFF2-40B4-BE49-F238E27FC236}">
                  <a16:creationId xmlns:a16="http://schemas.microsoft.com/office/drawing/2014/main" id="{84024F95-C6E7-4F21-BE0B-43F8A059F314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68" t="18814" r="25707" b="12445"/>
            <a:stretch/>
          </p:blipFill>
          <p:spPr>
            <a:xfrm>
              <a:off x="7598436" y="1484362"/>
              <a:ext cx="2194560" cy="2185416"/>
            </a:xfrm>
            <a:prstGeom prst="rect">
              <a:avLst/>
            </a:prstGeom>
          </p:spPr>
        </p:pic>
        <p:pic>
          <p:nvPicPr>
            <p:cNvPr id="8" name="Picture 7" descr="A book with a picture of a red truck&#10;&#10;Description automatically generated">
              <a:extLst>
                <a:ext uri="{FF2B5EF4-FFF2-40B4-BE49-F238E27FC236}">
                  <a16:creationId xmlns:a16="http://schemas.microsoft.com/office/drawing/2014/main" id="{027242BC-2C48-A683-1D09-D30C01AA5E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95" t="16422" r="22613" b="11999"/>
            <a:stretch/>
          </p:blipFill>
          <p:spPr>
            <a:xfrm>
              <a:off x="8358209" y="1413047"/>
              <a:ext cx="2313463" cy="2275033"/>
            </a:xfrm>
            <a:prstGeom prst="rect">
              <a:avLst/>
            </a:prstGeom>
          </p:spPr>
        </p:pic>
      </p:grpSp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8F32FE3E-9323-5ED5-738D-0DA4A7182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84" y="2136787"/>
            <a:ext cx="4404576" cy="440457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ue gift card with text&#10;&#10;Description automatically generated">
            <a:extLst>
              <a:ext uri="{FF2B5EF4-FFF2-40B4-BE49-F238E27FC236}">
                <a16:creationId xmlns:a16="http://schemas.microsoft.com/office/drawing/2014/main" id="{624C3CED-02EE-DC9B-ECA9-35DD4C7314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723" y="3494991"/>
            <a:ext cx="6096001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6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3C26F1-BFCE-1588-15EC-82EC04DB0A8B}"/>
              </a:ext>
            </a:extLst>
          </p:cNvPr>
          <p:cNvSpPr txBox="1"/>
          <p:nvPr/>
        </p:nvSpPr>
        <p:spPr>
          <a:xfrm>
            <a:off x="615950" y="74870"/>
            <a:ext cx="11576050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Collaborate and Partner</a:t>
            </a:r>
          </a:p>
          <a:p>
            <a:r>
              <a:rPr lang="en-US" b="1" dirty="0">
                <a:solidFill>
                  <a:schemeClr val="bg1"/>
                </a:solidFill>
              </a:rPr>
              <a:t>Local Businesses, Events and other Food Trucks:</a:t>
            </a:r>
            <a:r>
              <a:rPr lang="en-US" dirty="0">
                <a:solidFill>
                  <a:schemeClr val="bg1"/>
                </a:solidFill>
              </a:rPr>
              <a:t> Partner with local businesses for pop-ups or collaborate on special events to reach new guests.</a:t>
            </a:r>
          </a:p>
          <a:p>
            <a:r>
              <a:rPr lang="en-US" b="1" dirty="0">
                <a:solidFill>
                  <a:schemeClr val="bg1"/>
                </a:solidFill>
              </a:rPr>
              <a:t>Sponsorships:</a:t>
            </a:r>
            <a:r>
              <a:rPr lang="en-US" dirty="0">
                <a:solidFill>
                  <a:schemeClr val="bg1"/>
                </a:solidFill>
              </a:rPr>
              <a:t> Engage with community events that align with your brand for increased visibility. Fun Raisers, Parades, Charity Events. </a:t>
            </a:r>
          </a:p>
          <a:p>
            <a:r>
              <a:rPr lang="en-US" b="1" dirty="0">
                <a:solidFill>
                  <a:schemeClr val="bg1"/>
                </a:solidFill>
              </a:rPr>
              <a:t>Themed Events:</a:t>
            </a:r>
            <a:r>
              <a:rPr lang="en-US" dirty="0">
                <a:solidFill>
                  <a:schemeClr val="bg1"/>
                </a:solidFill>
              </a:rPr>
              <a:t> Host themed food events that resonate with the season, such as a Halloween trick-or-treat or a Thanksgiving feast.</a:t>
            </a:r>
          </a:p>
          <a:p>
            <a:r>
              <a:rPr lang="en-US" b="1" dirty="0">
                <a:solidFill>
                  <a:schemeClr val="bg1"/>
                </a:solidFill>
              </a:rPr>
              <a:t>Community Involvement:</a:t>
            </a:r>
            <a:r>
              <a:rPr lang="en-US" dirty="0">
                <a:solidFill>
                  <a:schemeClr val="bg1"/>
                </a:solidFill>
              </a:rPr>
              <a:t> Participate in local community events to keep your truck/business active and engaging during slow months.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 descr="NYC St. Patrick's Day parade 2024: Date, time, route, how to watch">
            <a:extLst>
              <a:ext uri="{FF2B5EF4-FFF2-40B4-BE49-F238E27FC236}">
                <a16:creationId xmlns:a16="http://schemas.microsoft.com/office/drawing/2014/main" id="{D7E57E4D-8120-F945-56FC-8C22E0B05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37" y="2836354"/>
            <a:ext cx="5299710" cy="353314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E8A2B12-58CA-3353-DE14-F89D3D732AC9}"/>
              </a:ext>
            </a:extLst>
          </p:cNvPr>
          <p:cNvGrpSpPr/>
          <p:nvPr/>
        </p:nvGrpSpPr>
        <p:grpSpPr>
          <a:xfrm>
            <a:off x="372745" y="3105595"/>
            <a:ext cx="5323840" cy="2994660"/>
            <a:chOff x="6573520" y="165100"/>
            <a:chExt cx="5323840" cy="2994660"/>
          </a:xfrm>
        </p:grpSpPr>
        <p:pic>
          <p:nvPicPr>
            <p:cNvPr id="4100" name="Picture 4" descr="Find the Best Charity Event Ideas Here for Nonprofits | Ketto">
              <a:extLst>
                <a:ext uri="{FF2B5EF4-FFF2-40B4-BE49-F238E27FC236}">
                  <a16:creationId xmlns:a16="http://schemas.microsoft.com/office/drawing/2014/main" id="{310CE66C-8140-3874-EFE8-10C8A6ED81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3520" y="165100"/>
              <a:ext cx="5323840" cy="299466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2E03BFB-6A93-FFF6-0AA4-136ACF3BAEC8}"/>
                </a:ext>
              </a:extLst>
            </p:cNvPr>
            <p:cNvSpPr txBox="1"/>
            <p:nvPr/>
          </p:nvSpPr>
          <p:spPr>
            <a:xfrm>
              <a:off x="9458960" y="1246931"/>
              <a:ext cx="2255520" cy="830997"/>
            </a:xfrm>
            <a:prstGeom prst="rect">
              <a:avLst/>
            </a:prstGeom>
            <a:solidFill>
              <a:srgbClr val="DAE9E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Bodoni MT Black" panose="02070A03080606020203" pitchFamily="18" charset="0"/>
                </a:rPr>
                <a:t>Fundraising Events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0507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DF67C2-78B6-D79F-103F-48910502429C}"/>
              </a:ext>
            </a:extLst>
          </p:cNvPr>
          <p:cNvSpPr txBox="1"/>
          <p:nvPr/>
        </p:nvSpPr>
        <p:spPr>
          <a:xfrm>
            <a:off x="279930" y="265849"/>
            <a:ext cx="827024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Optimize Your Online Presence</a:t>
            </a:r>
          </a:p>
          <a:p>
            <a:r>
              <a:rPr lang="en-US" b="1" dirty="0">
                <a:solidFill>
                  <a:schemeClr val="bg1"/>
                </a:solidFill>
              </a:rPr>
              <a:t>Website:</a:t>
            </a:r>
            <a:r>
              <a:rPr lang="en-US" dirty="0">
                <a:solidFill>
                  <a:schemeClr val="bg1"/>
                </a:solidFill>
              </a:rPr>
              <a:t> Ensure your website is updated with your winter schedule, location updates, and current / planned menu.</a:t>
            </a:r>
          </a:p>
          <a:p>
            <a:r>
              <a:rPr lang="en-US" b="1" dirty="0">
                <a:solidFill>
                  <a:schemeClr val="bg1"/>
                </a:solidFill>
              </a:rPr>
              <a:t>Online Ordering:</a:t>
            </a:r>
            <a:r>
              <a:rPr lang="en-US" dirty="0">
                <a:solidFill>
                  <a:schemeClr val="bg1"/>
                </a:solidFill>
              </a:rPr>
              <a:t> Set up or enhance online ordering systems to make it easy for guests to purchase despite colder weather. Deliver to vehicle when the guest arrives.</a:t>
            </a:r>
          </a:p>
          <a:p>
            <a:r>
              <a:rPr lang="en-US" b="1" dirty="0">
                <a:solidFill>
                  <a:schemeClr val="bg1"/>
                </a:solidFill>
              </a:rPr>
              <a:t>Explore Delivery: </a:t>
            </a:r>
            <a:r>
              <a:rPr lang="en-US" dirty="0">
                <a:solidFill>
                  <a:schemeClr val="bg1"/>
                </a:solidFill>
              </a:rPr>
              <a:t>Internal delivery staff saves money while 3</a:t>
            </a:r>
            <a:r>
              <a:rPr lang="en-US" baseline="30000" dirty="0">
                <a:solidFill>
                  <a:schemeClr val="bg1"/>
                </a:solidFill>
              </a:rPr>
              <a:t>rd</a:t>
            </a:r>
            <a:r>
              <a:rPr lang="en-US" dirty="0">
                <a:solidFill>
                  <a:schemeClr val="bg1"/>
                </a:solidFill>
              </a:rPr>
              <a:t> party is always an option.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A hand holding a phone with a hamburger and french fries&#10;&#10;Description automatically generated">
            <a:extLst>
              <a:ext uri="{FF2B5EF4-FFF2-40B4-BE49-F238E27FC236}">
                <a16:creationId xmlns:a16="http://schemas.microsoft.com/office/drawing/2014/main" id="{68B7E285-791A-409B-5EE4-A7577BDA8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055" y="2685803"/>
            <a:ext cx="5826230" cy="3882636"/>
          </a:xfrm>
          <a:prstGeom prst="flowChartAlternateProcess">
            <a:avLst/>
          </a:prstGeom>
        </p:spPr>
      </p:pic>
      <p:pic>
        <p:nvPicPr>
          <p:cNvPr id="6" name="Picture 5" descr="A tray of food in a car&#10;&#10;Description automatically generated">
            <a:extLst>
              <a:ext uri="{FF2B5EF4-FFF2-40B4-BE49-F238E27FC236}">
                <a16:creationId xmlns:a16="http://schemas.microsoft.com/office/drawing/2014/main" id="{779FB9CA-41D1-8F25-49E2-AB04A0569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30" y="3112357"/>
            <a:ext cx="4546070" cy="30295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29712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C95FC9-24D1-8E89-03EB-60395B731E80}"/>
              </a:ext>
            </a:extLst>
          </p:cNvPr>
          <p:cNvSpPr txBox="1"/>
          <p:nvPr/>
        </p:nvSpPr>
        <p:spPr>
          <a:xfrm>
            <a:off x="482600" y="306426"/>
            <a:ext cx="791015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Loyalty Program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Loyalty Offers:</a:t>
            </a:r>
            <a:r>
              <a:rPr lang="en-US" sz="2000" dirty="0">
                <a:solidFill>
                  <a:schemeClr val="bg1"/>
                </a:solidFill>
              </a:rPr>
              <a:t> Develop a loyalty program that rewards repeat guests with discounts, freebies, or early access to new items. Stay in touch with Loyalty Participants in off season. Allow them to earn points / punches for helping promote your business on social media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Guest Appreciation:</a:t>
            </a:r>
            <a:r>
              <a:rPr lang="en-US" sz="2000" dirty="0">
                <a:solidFill>
                  <a:schemeClr val="bg1"/>
                </a:solidFill>
              </a:rPr>
              <a:t> Host  guest appreciation events or offer special discounts to your most loyal fans. </a:t>
            </a:r>
          </a:p>
        </p:txBody>
      </p:sp>
      <p:pic>
        <p:nvPicPr>
          <p:cNvPr id="5122" name="Picture 2" descr="Screenshot of Taco Bell Taco Lovers Pass">
            <a:extLst>
              <a:ext uri="{FF2B5EF4-FFF2-40B4-BE49-F238E27FC236}">
                <a16:creationId xmlns:a16="http://schemas.microsoft.com/office/drawing/2014/main" id="{7F9938E8-3773-4A86-D1BA-5F3B6CB5C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919" y="2539537"/>
            <a:ext cx="7910158" cy="413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-up of a handshake&#10;&#10;Description automatically generated">
            <a:extLst>
              <a:ext uri="{FF2B5EF4-FFF2-40B4-BE49-F238E27FC236}">
                <a16:creationId xmlns:a16="http://schemas.microsoft.com/office/drawing/2014/main" id="{F36C463D-01E9-D08F-CA79-95049F88A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350" y="306426"/>
            <a:ext cx="3923656" cy="26147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357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4056D2-479D-94B0-BC5D-8EBB38B1F196}"/>
              </a:ext>
            </a:extLst>
          </p:cNvPr>
          <p:cNvSpPr txBox="1"/>
          <p:nvPr/>
        </p:nvSpPr>
        <p:spPr>
          <a:xfrm>
            <a:off x="520700" y="551180"/>
            <a:ext cx="76454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Monitor Results and Adapt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Track Metrics:</a:t>
            </a:r>
            <a:r>
              <a:rPr lang="en-US" sz="2000" dirty="0">
                <a:solidFill>
                  <a:schemeClr val="bg1"/>
                </a:solidFill>
              </a:rPr>
              <a:t> Monitor sales data, customer engagement, and overall performance of marketing campaigns.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Adapt Strategies:</a:t>
            </a:r>
            <a:r>
              <a:rPr lang="en-US" sz="2000" dirty="0">
                <a:solidFill>
                  <a:schemeClr val="bg1"/>
                </a:solidFill>
              </a:rPr>
              <a:t> Be prepared to tweak your strategy based on what’s working or not, ensuring agility in your marketing approach.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84A437-A03E-E060-7396-1238F5ACBE8F}"/>
              </a:ext>
            </a:extLst>
          </p:cNvPr>
          <p:cNvSpPr/>
          <p:nvPr/>
        </p:nvSpPr>
        <p:spPr>
          <a:xfrm>
            <a:off x="3568314" y="3065695"/>
            <a:ext cx="5055372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2600" b="1" cap="none" spc="0" dirty="0">
                <a:ln/>
                <a:solidFill>
                  <a:srgbClr val="FFC000"/>
                </a:solidFill>
                <a:effectLst/>
                <a:latin typeface="CollegiateOutlineFLF" panose="02000603020000020004" pitchFamily="2" charset="0"/>
              </a:rPr>
              <a:t>KPIs</a:t>
            </a:r>
          </a:p>
        </p:txBody>
      </p:sp>
      <p:pic>
        <p:nvPicPr>
          <p:cNvPr id="6" name="Picture 5" descr="A person sitting at a desk looking at a computer screen&#10;&#10;Description automatically generated">
            <a:extLst>
              <a:ext uri="{FF2B5EF4-FFF2-40B4-BE49-F238E27FC236}">
                <a16:creationId xmlns:a16="http://schemas.microsoft.com/office/drawing/2014/main" id="{0201C2EA-080D-A262-72E5-908E4E83A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039" y="0"/>
            <a:ext cx="3906435" cy="390643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0380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215FBF-C9B7-5EF3-7CBA-543717CB2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34640" y="-9245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A48D6B-A1EA-D4F7-F152-DCF49F460BF0}"/>
              </a:ext>
            </a:extLst>
          </p:cNvPr>
          <p:cNvSpPr txBox="1"/>
          <p:nvPr/>
        </p:nvSpPr>
        <p:spPr>
          <a:xfrm>
            <a:off x="-1" y="2340431"/>
            <a:ext cx="5279767" cy="240065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ood" dir="t"/>
            </a:scene3d>
            <a:sp3d extrusionH="57150" prstMaterial="metal">
              <a:bevelT h="69850" prst="angle"/>
            </a:sp3d>
          </a:bodyPr>
          <a:lstStyle/>
          <a:p>
            <a:pPr algn="ctr"/>
            <a:r>
              <a:rPr lang="en-US" sz="15000" dirty="0">
                <a:ln w="38100">
                  <a:solidFill>
                    <a:schemeClr val="bg1"/>
                  </a:solidFill>
                </a:ln>
                <a:solidFill>
                  <a:srgbClr val="0027B8"/>
                </a:solidFill>
                <a:latin typeface="Amasis MT Pro Black" panose="02040A04050005020304" pitchFamily="18" charset="0"/>
                <a:ea typeface="Tania Kast" pitchFamily="50" charset="-128"/>
                <a:cs typeface="Tania Kast" pitchFamily="50" charset="-128"/>
              </a:rPr>
              <a:t>Q </a:t>
            </a:r>
            <a:r>
              <a:rPr lang="en-US" sz="9600" dirty="0">
                <a:ln w="38100">
                  <a:solidFill>
                    <a:schemeClr val="bg1"/>
                  </a:solidFill>
                </a:ln>
                <a:solidFill>
                  <a:srgbClr val="0027B8"/>
                </a:solidFill>
                <a:latin typeface="Amasis MT Pro Black" panose="02040A04050005020304" pitchFamily="18" charset="0"/>
                <a:ea typeface="Tania Kast" pitchFamily="50" charset="-128"/>
                <a:cs typeface="Tania Kast" pitchFamily="50" charset="-128"/>
              </a:rPr>
              <a:t>   </a:t>
            </a:r>
            <a:r>
              <a:rPr lang="en-US" sz="15000" dirty="0">
                <a:ln w="38100">
                  <a:solidFill>
                    <a:schemeClr val="bg1"/>
                  </a:solidFill>
                </a:ln>
                <a:solidFill>
                  <a:srgbClr val="0027B8"/>
                </a:solidFill>
                <a:latin typeface="Amasis MT Pro Black" panose="02040A04050005020304" pitchFamily="18" charset="0"/>
                <a:ea typeface="Tania Kast" pitchFamily="50" charset="-128"/>
                <a:cs typeface="Tania Kast" pitchFamily="50" charset="-128"/>
              </a:rPr>
              <a:t>A</a:t>
            </a:r>
          </a:p>
        </p:txBody>
      </p:sp>
      <p:pic>
        <p:nvPicPr>
          <p:cNvPr id="4" name="Picture 3" descr="A qr code with a red circle and a blue and white circle&#10;&#10;Description automatically generated">
            <a:extLst>
              <a:ext uri="{FF2B5EF4-FFF2-40B4-BE49-F238E27FC236}">
                <a16:creationId xmlns:a16="http://schemas.microsoft.com/office/drawing/2014/main" id="{3D3C9A5F-AB61-F99C-9A11-4EC31BB8D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66" y="-45397"/>
            <a:ext cx="6912234" cy="69033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0FF793-D1CD-C4ED-EF46-DEF54AA4CB34}"/>
              </a:ext>
            </a:extLst>
          </p:cNvPr>
          <p:cNvSpPr txBox="1"/>
          <p:nvPr/>
        </p:nvSpPr>
        <p:spPr>
          <a:xfrm>
            <a:off x="71120" y="2613392"/>
            <a:ext cx="5279767" cy="201593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ood" dir="t"/>
            </a:scene3d>
            <a:sp3d extrusionH="57150" prstMaterial="metal">
              <a:bevelT h="69850" prst="angle"/>
            </a:sp3d>
          </a:bodyPr>
          <a:lstStyle/>
          <a:p>
            <a:pPr algn="ctr"/>
            <a:r>
              <a:rPr lang="en-US" sz="12500" dirty="0">
                <a:ln w="38100">
                  <a:solidFill>
                    <a:schemeClr val="bg1"/>
                  </a:solidFill>
                </a:ln>
                <a:solidFill>
                  <a:srgbClr val="FFC000"/>
                </a:solidFill>
                <a:latin typeface="Felix Titling" panose="04060505060202020A04" pitchFamily="82" charset="0"/>
                <a:ea typeface="Tania Kast" pitchFamily="50" charset="-128"/>
                <a:cs typeface="Tania Kast" pitchFamily="50" charset="-128"/>
              </a:rPr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1172711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CB62542D-EF05-F627-5CA1-77070B71C048}"/>
              </a:ext>
            </a:extLst>
          </p:cNvPr>
          <p:cNvSpPr txBox="1"/>
          <p:nvPr/>
        </p:nvSpPr>
        <p:spPr>
          <a:xfrm>
            <a:off x="4629227" y="200305"/>
            <a:ext cx="2953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roadway" panose="04040905080B02020502" pitchFamily="82" charset="0"/>
              </a:rPr>
              <a:t>Sponsored by</a:t>
            </a:r>
          </a:p>
        </p:txBody>
      </p:sp>
      <p:pic>
        <p:nvPicPr>
          <p:cNvPr id="4" name="Picture 3" descr="A logo with a road and text&#10;&#10;Description automatically generated">
            <a:extLst>
              <a:ext uri="{FF2B5EF4-FFF2-40B4-BE49-F238E27FC236}">
                <a16:creationId xmlns:a16="http://schemas.microsoft.com/office/drawing/2014/main" id="{6759261F-A1C0-E28E-7A38-FDEE6D435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34" y="1688009"/>
            <a:ext cx="5128003" cy="478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20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B02898-EA24-E2E5-499F-A92C3BC70A5A}"/>
              </a:ext>
            </a:extLst>
          </p:cNvPr>
          <p:cNvSpPr/>
          <p:nvPr/>
        </p:nvSpPr>
        <p:spPr>
          <a:xfrm>
            <a:off x="90102" y="86407"/>
            <a:ext cx="11974749" cy="66926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F0D70AD3-492D-B3ED-63AC-2D09C9E19D2F}"/>
              </a:ext>
            </a:extLst>
          </p:cNvPr>
          <p:cNvSpPr/>
          <p:nvPr/>
        </p:nvSpPr>
        <p:spPr>
          <a:xfrm>
            <a:off x="0" y="0"/>
            <a:ext cx="12202868" cy="6852111"/>
          </a:xfrm>
          <a:prstGeom prst="frame">
            <a:avLst>
              <a:gd name="adj1" fmla="val 2669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C8C878-C40D-D839-77D8-12076CB5830C}"/>
              </a:ext>
            </a:extLst>
          </p:cNvPr>
          <p:cNvSpPr txBox="1"/>
          <p:nvPr/>
        </p:nvSpPr>
        <p:spPr>
          <a:xfrm>
            <a:off x="7772527" y="478466"/>
            <a:ext cx="4202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Papyrus" panose="03070502060502030205" pitchFamily="66" charset="0"/>
              </a:rPr>
              <a:t>Author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F483759-A892-2733-03AC-6D7F60F287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9" t="16498" r="30403" b="12657"/>
          <a:stretch/>
        </p:blipFill>
        <p:spPr>
          <a:xfrm>
            <a:off x="8299547" y="1110213"/>
            <a:ext cx="1244904" cy="172173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7F1E8B0-1624-66A2-9BBF-FC9886F40394}"/>
              </a:ext>
            </a:extLst>
          </p:cNvPr>
          <p:cNvGrpSpPr/>
          <p:nvPr/>
        </p:nvGrpSpPr>
        <p:grpSpPr>
          <a:xfrm>
            <a:off x="235249" y="980790"/>
            <a:ext cx="4194752" cy="4903863"/>
            <a:chOff x="224835" y="324024"/>
            <a:chExt cx="4194752" cy="490386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E66E0C3-3681-CB5C-BCB1-D5C4F903AC3C}"/>
                </a:ext>
              </a:extLst>
            </p:cNvPr>
            <p:cNvSpPr txBox="1"/>
            <p:nvPr/>
          </p:nvSpPr>
          <p:spPr>
            <a:xfrm>
              <a:off x="224835" y="324024"/>
              <a:ext cx="419475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Papyrus" panose="03070502060502030205" pitchFamily="66" charset="0"/>
                </a:rPr>
                <a:t>Corporate Trainer 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D7EFA2A-151B-28C7-D158-B6E69F7CDE16}"/>
                </a:ext>
              </a:extLst>
            </p:cNvPr>
            <p:cNvGrpSpPr/>
            <p:nvPr/>
          </p:nvGrpSpPr>
          <p:grpSpPr>
            <a:xfrm>
              <a:off x="402067" y="1706675"/>
              <a:ext cx="3836447" cy="3521212"/>
              <a:chOff x="402067" y="1706675"/>
              <a:chExt cx="3836447" cy="3521212"/>
            </a:xfrm>
          </p:grpSpPr>
          <p:pic>
            <p:nvPicPr>
              <p:cNvPr id="9" name="Picture 8" descr="A picture containing object, clock&#10;&#10;Description generated with very high confidence">
                <a:extLst>
                  <a:ext uri="{FF2B5EF4-FFF2-40B4-BE49-F238E27FC236}">
                    <a16:creationId xmlns:a16="http://schemas.microsoft.com/office/drawing/2014/main" id="{978F1B68-6CEF-BA26-CA7B-D095C96622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0639" y="1900125"/>
                <a:ext cx="1423301" cy="469690"/>
              </a:xfrm>
              <a:prstGeom prst="rect">
                <a:avLst/>
              </a:prstGeom>
            </p:spPr>
          </p:pic>
          <p:pic>
            <p:nvPicPr>
              <p:cNvPr id="10" name="Picture 2" descr="Image result for burger king logo png">
                <a:extLst>
                  <a:ext uri="{FF2B5EF4-FFF2-40B4-BE49-F238E27FC236}">
                    <a16:creationId xmlns:a16="http://schemas.microsoft.com/office/drawing/2014/main" id="{0360C40C-E6F4-94AC-4BE6-F7D7AB27C6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701" y="2685784"/>
                <a:ext cx="802349" cy="8215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 descr="Image result for whataburger logo png">
                <a:extLst>
                  <a:ext uri="{FF2B5EF4-FFF2-40B4-BE49-F238E27FC236}">
                    <a16:creationId xmlns:a16="http://schemas.microsoft.com/office/drawing/2014/main" id="{0FE24EE9-B26E-6C84-395A-8729AB552D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3079" y="2760980"/>
                <a:ext cx="802349" cy="759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DEA7D46-529C-CEA9-D77E-62BA49BC4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2067" y="1897350"/>
                <a:ext cx="1177501" cy="569126"/>
              </a:xfrm>
              <a:prstGeom prst="rect">
                <a:avLst/>
              </a:prstGeom>
            </p:spPr>
          </p:pic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72F61D11-F785-2308-8180-BC6696625C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535" y="3782942"/>
                <a:ext cx="1620626" cy="4229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BF0467FB-EF48-8079-B519-8ACE6667D1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1457" y="2738277"/>
                <a:ext cx="963800" cy="7595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6">
                <a:extLst>
                  <a:ext uri="{FF2B5EF4-FFF2-40B4-BE49-F238E27FC236}">
                    <a16:creationId xmlns:a16="http://schemas.microsoft.com/office/drawing/2014/main" id="{4D9C0E6B-3D36-6B68-3974-AAE9D7692A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933" y="3759163"/>
                <a:ext cx="1722581" cy="6348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AF6B6D78-76E3-CA28-A898-E5277FD984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674583" y="1706675"/>
                <a:ext cx="1001041" cy="85267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9ABBB01-9145-71D1-8788-E268A895B5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440" b="93510" l="3833" r="95917">
                            <a14:foregroundMark x1="11333" y1="20649" x2="15333" y2="38938"/>
                            <a14:foregroundMark x1="15333" y1="38938" x2="15333" y2="38938"/>
                            <a14:foregroundMark x1="6778" y1="20010" x2="8639" y2="20010"/>
                            <a14:foregroundMark x1="31194" y1="11111" x2="32306" y2="29597"/>
                            <a14:foregroundMark x1="32306" y1="29597" x2="33417" y2="24189"/>
                            <a14:foregroundMark x1="52083" y1="9440" x2="50889" y2="9833"/>
                            <a14:foregroundMark x1="50667" y1="18977" x2="50667" y2="36234"/>
                            <a14:foregroundMark x1="62278" y1="9636" x2="61111" y2="36873"/>
                            <a14:foregroundMark x1="72972" y1="14012" x2="72389" y2="38545"/>
                            <a14:foregroundMark x1="81056" y1="24828" x2="83917" y2="41740"/>
                            <a14:foregroundMark x1="83917" y1="41740" x2="83306" y2="46853"/>
                            <a14:foregroundMark x1="92917" y1="30826" x2="92083" y2="31268"/>
                            <a14:foregroundMark x1="84694" y1="62832" x2="85639" y2="71534"/>
                            <a14:foregroundMark x1="85639" y1="71534" x2="84167" y2="78958"/>
                            <a14:foregroundMark x1="84167" y1="78958" x2="84111" y2="79007"/>
                            <a14:foregroundMark x1="90806" y1="64503" x2="93167" y2="71976"/>
                            <a14:foregroundMark x1="93167" y1="71976" x2="93167" y2="76352"/>
                            <a14:foregroundMark x1="95972" y1="79646" x2="95028" y2="79449"/>
                            <a14:foregroundMark x1="73194" y1="62193" x2="76611" y2="67257"/>
                            <a14:foregroundMark x1="76611" y1="67257" x2="76250" y2="75270"/>
                            <a14:foregroundMark x1="76250" y1="75270" x2="75194" y2="77581"/>
                            <a14:foregroundMark x1="58889" y1="54326" x2="61333" y2="53687"/>
                            <a14:foregroundMark x1="60167" y1="63864" x2="61222" y2="78417"/>
                            <a14:foregroundMark x1="49722" y1="58063" x2="49833" y2="75123"/>
                            <a14:foregroundMark x1="49833" y1="75123" x2="52778" y2="78417"/>
                            <a14:foregroundMark x1="32694" y1="64700" x2="36833" y2="61603"/>
                            <a14:foregroundMark x1="36833" y1="61603" x2="40222" y2="66814"/>
                            <a14:foregroundMark x1="40222" y1="66814" x2="40139" y2="75025"/>
                            <a14:foregroundMark x1="40139" y1="75025" x2="41028" y2="78220"/>
                            <a14:foregroundMark x1="23667" y1="59095" x2="23194" y2="67060"/>
                            <a14:foregroundMark x1="23194" y1="67060" x2="24667" y2="75172"/>
                            <a14:foregroundMark x1="24667" y1="75172" x2="27083" y2="78417"/>
                            <a14:foregroundMark x1="7583" y1="63471" x2="13111" y2="69076"/>
                            <a14:foregroundMark x1="13472" y1="88397" x2="13472" y2="91495"/>
                            <a14:foregroundMark x1="15222" y1="93363" x2="16167" y2="92970"/>
                            <a14:foregroundMark x1="18278" y1="87365" x2="18278" y2="91101"/>
                            <a14:foregroundMark x1="22722" y1="91298" x2="22861" y2="92724"/>
                            <a14:foregroundMark x1="26361" y1="91298" x2="26611" y2="93166"/>
                            <a14:foregroundMark x1="30000" y1="90659" x2="30944" y2="91495"/>
                            <a14:foregroundMark x1="20278" y1="89430" x2="20972" y2="91495"/>
                            <a14:foregroundMark x1="31528" y1="89430" x2="31528" y2="88987"/>
                            <a14:foregroundMark x1="32944" y1="91101" x2="33417" y2="92527"/>
                            <a14:foregroundMark x1="36694" y1="90020" x2="37861" y2="91691"/>
                            <a14:foregroundMark x1="40806" y1="89233" x2="40444" y2="92134"/>
                            <a14:foregroundMark x1="43500" y1="91495" x2="43972" y2="92527"/>
                            <a14:foregroundMark x1="48667" y1="90659" x2="48917" y2="92970"/>
                            <a14:foregroundMark x1="51361" y1="89233" x2="51611" y2="91495"/>
                            <a14:foregroundMark x1="56417" y1="90462" x2="57000" y2="91298"/>
                            <a14:foregroundMark x1="61333" y1="90855" x2="61583" y2="92330"/>
                            <a14:foregroundMark x1="69444" y1="88791" x2="70278" y2="90462"/>
                            <a14:foregroundMark x1="74722" y1="91101" x2="75083" y2="92527"/>
                            <a14:foregroundMark x1="79528" y1="90265" x2="79528" y2="92134"/>
                            <a14:foregroundMark x1="82833" y1="91298" x2="83306" y2="93559"/>
                            <a14:foregroundMark x1="3833" y1="73648" x2="5000" y2="75074"/>
                            <a14:foregroundMark x1="32583" y1="9636" x2="32583" y2="9636"/>
                            <a14:backgroundMark x1="36583" y1="74041" x2="36583" y2="74041"/>
                            <a14:backgroundMark x1="23556" y1="89626" x2="23556" y2="89626"/>
                            <a14:backgroundMark x1="27306" y1="89626" x2="27306" y2="89626"/>
                            <a14:backgroundMark x1="34361" y1="89626" x2="34361" y2="89626"/>
                            <a14:backgroundMark x1="44556" y1="89430" x2="44556" y2="89430"/>
                            <a14:backgroundMark x1="47861" y1="92527" x2="47861" y2="92527"/>
                            <a14:backgroundMark x1="76139" y1="91495" x2="76139" y2="91495"/>
                            <a14:backgroundMark x1="83750" y1="89626" x2="83750" y2="896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841"/>
              <a:stretch/>
            </p:blipFill>
            <p:spPr>
              <a:xfrm>
                <a:off x="1366207" y="4468568"/>
                <a:ext cx="1616092" cy="759319"/>
              </a:xfrm>
              <a:prstGeom prst="rect">
                <a:avLst/>
              </a:prstGeom>
            </p:spPr>
          </p:pic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4E21448-18A0-EB15-C069-22CE67EB3046}"/>
              </a:ext>
            </a:extLst>
          </p:cNvPr>
          <p:cNvGrpSpPr/>
          <p:nvPr/>
        </p:nvGrpSpPr>
        <p:grpSpPr>
          <a:xfrm>
            <a:off x="4557604" y="478466"/>
            <a:ext cx="3048082" cy="6078241"/>
            <a:chOff x="4557604" y="478466"/>
            <a:chExt cx="3048082" cy="607824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E1B0A91-048B-8AC8-49B5-52478441FBF8}"/>
                </a:ext>
              </a:extLst>
            </p:cNvPr>
            <p:cNvSpPr txBox="1"/>
            <p:nvPr/>
          </p:nvSpPr>
          <p:spPr>
            <a:xfrm>
              <a:off x="4557604" y="478466"/>
              <a:ext cx="30480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Papyrus" panose="03070502060502030205" pitchFamily="66" charset="0"/>
                </a:rPr>
                <a:t>Street vendor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E8A5CF4-7C31-1F12-709B-96FBAB12E8A7}"/>
                </a:ext>
              </a:extLst>
            </p:cNvPr>
            <p:cNvGrpSpPr/>
            <p:nvPr/>
          </p:nvGrpSpPr>
          <p:grpSpPr>
            <a:xfrm>
              <a:off x="5119073" y="1174878"/>
              <a:ext cx="2089373" cy="5381829"/>
              <a:chOff x="5119073" y="1174878"/>
              <a:chExt cx="2089373" cy="5381829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7EEE44A-F6E9-E08A-5976-CB7BD81CFD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41565" y="1174878"/>
                <a:ext cx="1680161" cy="574467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BA58886F-1D98-B091-631E-61C5821B9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6051" y="1835752"/>
                <a:ext cx="1042104" cy="1171532"/>
              </a:xfrm>
              <a:prstGeom prst="rect">
                <a:avLst/>
              </a:prstGeom>
            </p:spPr>
          </p:pic>
          <p:pic>
            <p:nvPicPr>
              <p:cNvPr id="23" name="Picture 22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6824B79E-432D-D03C-9DA9-0C1059B7FF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19073" y="4238628"/>
                <a:ext cx="2089373" cy="1139255"/>
              </a:xfrm>
              <a:prstGeom prst="rect">
                <a:avLst/>
              </a:prstGeom>
            </p:spPr>
          </p:pic>
          <p:pic>
            <p:nvPicPr>
              <p:cNvPr id="24" name="Picture 23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DDFD067B-8C3C-F0C9-EC57-747021FA59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29276" y="3093180"/>
                <a:ext cx="1510122" cy="1200329"/>
              </a:xfrm>
              <a:prstGeom prst="rect">
                <a:avLst/>
              </a:prstGeom>
            </p:spPr>
          </p:pic>
          <p:pic>
            <p:nvPicPr>
              <p:cNvPr id="25" name="Picture 24" descr="A green letters and numbers on a black background&#10;&#10;Description automatically generated">
                <a:extLst>
                  <a:ext uri="{FF2B5EF4-FFF2-40B4-BE49-F238E27FC236}">
                    <a16:creationId xmlns:a16="http://schemas.microsoft.com/office/drawing/2014/main" id="{9ECBCC5C-9CEF-14FF-B9BB-73C5D50692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867"/>
              <a:stretch/>
            </p:blipFill>
            <p:spPr>
              <a:xfrm>
                <a:off x="5365072" y="5436155"/>
                <a:ext cx="1357306" cy="1120552"/>
              </a:xfrm>
              <a:prstGeom prst="rect">
                <a:avLst/>
              </a:prstGeom>
            </p:spPr>
          </p:pic>
        </p:grpSp>
      </p:grpSp>
      <p:pic>
        <p:nvPicPr>
          <p:cNvPr id="26" name="Picture 25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77C24DCF-5771-9954-A20D-90DB4804F7EB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t="19991" r="33033" b="13878"/>
          <a:stretch/>
        </p:blipFill>
        <p:spPr>
          <a:xfrm>
            <a:off x="8970344" y="1205651"/>
            <a:ext cx="1082950" cy="158325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2BC2A0A-8A60-67A2-0B34-D412BA5F0618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49598" r="4554" b="5797"/>
          <a:stretch/>
        </p:blipFill>
        <p:spPr>
          <a:xfrm>
            <a:off x="9625521" y="1184130"/>
            <a:ext cx="1095600" cy="1591056"/>
          </a:xfrm>
          <a:prstGeom prst="rect">
            <a:avLst/>
          </a:prstGeom>
        </p:spPr>
      </p:pic>
      <p:pic>
        <p:nvPicPr>
          <p:cNvPr id="28" name="Picture 2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D42D859-1716-F25C-AB44-2A190955AA8C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9" t="20173" r="33907" b="14189"/>
          <a:stretch/>
        </p:blipFill>
        <p:spPr>
          <a:xfrm>
            <a:off x="10290444" y="1179461"/>
            <a:ext cx="1097226" cy="1626298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B483447-BB0B-FFB3-624A-485EAB7BF320}"/>
              </a:ext>
            </a:extLst>
          </p:cNvPr>
          <p:cNvCxnSpPr/>
          <p:nvPr/>
        </p:nvCxnSpPr>
        <p:spPr>
          <a:xfrm>
            <a:off x="4458824" y="474139"/>
            <a:ext cx="0" cy="587980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CD057D9-A116-FB1C-130A-E461951CB712}"/>
              </a:ext>
            </a:extLst>
          </p:cNvPr>
          <p:cNvCxnSpPr/>
          <p:nvPr/>
        </p:nvCxnSpPr>
        <p:spPr>
          <a:xfrm>
            <a:off x="7733289" y="469844"/>
            <a:ext cx="0" cy="587980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BCC22BC-1B6A-5068-DBE0-7139FBC8AC38}"/>
              </a:ext>
            </a:extLst>
          </p:cNvPr>
          <p:cNvGrpSpPr/>
          <p:nvPr/>
        </p:nvGrpSpPr>
        <p:grpSpPr>
          <a:xfrm>
            <a:off x="8510357" y="4468568"/>
            <a:ext cx="2685964" cy="2152234"/>
            <a:chOff x="8510357" y="4468568"/>
            <a:chExt cx="2685964" cy="2152234"/>
          </a:xfrm>
        </p:grpSpPr>
        <p:pic>
          <p:nvPicPr>
            <p:cNvPr id="32" name="Picture 31" descr="A person with a beard&#10;&#10;Description automatically generated">
              <a:extLst>
                <a:ext uri="{FF2B5EF4-FFF2-40B4-BE49-F238E27FC236}">
                  <a16:creationId xmlns:a16="http://schemas.microsoft.com/office/drawing/2014/main" id="{5D6DECE9-146E-2136-5EBA-76DB83B31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0944" y="4468568"/>
              <a:ext cx="1784790" cy="175697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E7182E2-9545-C247-C8F2-77C80A483CC3}"/>
                </a:ext>
              </a:extLst>
            </p:cNvPr>
            <p:cNvSpPr txBox="1"/>
            <p:nvPr/>
          </p:nvSpPr>
          <p:spPr>
            <a:xfrm>
              <a:off x="8510357" y="5974471"/>
              <a:ext cx="26859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n>
                    <a:solidFill>
                      <a:srgbClr val="FFC000"/>
                    </a:solidFill>
                  </a:ln>
                  <a:solidFill>
                    <a:srgbClr val="E9AA02"/>
                  </a:solidFill>
                  <a:latin typeface="Signatrue" panose="02000500000000000000" pitchFamily="50" charset="0"/>
                  <a:ea typeface="Beasty" pitchFamily="50" charset="-128"/>
                  <a:cs typeface="Beasty" pitchFamily="50" charset="-128"/>
                </a:rPr>
                <a:t>Bill Moore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242EBF3-3508-144C-0253-39F4F9CBF841}"/>
              </a:ext>
            </a:extLst>
          </p:cNvPr>
          <p:cNvGrpSpPr/>
          <p:nvPr/>
        </p:nvGrpSpPr>
        <p:grpSpPr>
          <a:xfrm>
            <a:off x="7774033" y="3071181"/>
            <a:ext cx="4202317" cy="3442085"/>
            <a:chOff x="7774033" y="3071181"/>
            <a:chExt cx="4202317" cy="344208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E65CAE8-94BB-2B3F-DFB2-388645D0D211}"/>
                </a:ext>
              </a:extLst>
            </p:cNvPr>
            <p:cNvSpPr txBox="1"/>
            <p:nvPr/>
          </p:nvSpPr>
          <p:spPr>
            <a:xfrm>
              <a:off x="7774033" y="3071181"/>
              <a:ext cx="42023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Papyrus" panose="03070502060502030205" pitchFamily="66" charset="0"/>
                </a:rPr>
                <a:t>Executive Director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AAC457C-70FB-8C48-39AB-3A478DBA45FC}"/>
                </a:ext>
              </a:extLst>
            </p:cNvPr>
            <p:cNvGrpSpPr/>
            <p:nvPr/>
          </p:nvGrpSpPr>
          <p:grpSpPr>
            <a:xfrm>
              <a:off x="7942217" y="3669076"/>
              <a:ext cx="3881723" cy="2844190"/>
              <a:chOff x="7958209" y="3708621"/>
              <a:chExt cx="3881723" cy="2844190"/>
            </a:xfrm>
          </p:grpSpPr>
          <p:pic>
            <p:nvPicPr>
              <p:cNvPr id="37" name="Picture 36" descr="A logo with a road and sun&#10;&#10;Description automatically generated">
                <a:extLst>
                  <a:ext uri="{FF2B5EF4-FFF2-40B4-BE49-F238E27FC236}">
                    <a16:creationId xmlns:a16="http://schemas.microsoft.com/office/drawing/2014/main" id="{8879F36E-5883-3968-FFAA-01A7CAB708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38" t="22483" r="60677" b="22309"/>
              <a:stretch/>
            </p:blipFill>
            <p:spPr>
              <a:xfrm>
                <a:off x="8878926" y="3708621"/>
                <a:ext cx="1998739" cy="1943728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E3017663-D549-ECB5-2E1F-E4FFEBE6B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958209" y="5661690"/>
                <a:ext cx="3881723" cy="89112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4515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D5487C-A867-312A-62B7-4B31D4A0C4A8}"/>
              </a:ext>
            </a:extLst>
          </p:cNvPr>
          <p:cNvSpPr txBox="1"/>
          <p:nvPr/>
        </p:nvSpPr>
        <p:spPr>
          <a:xfrm>
            <a:off x="126997" y="256323"/>
            <a:ext cx="11937999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Analyze Past Performance and Market Trends</a:t>
            </a:r>
          </a:p>
          <a:p>
            <a:r>
              <a:rPr lang="en-US" b="1" dirty="0">
                <a:solidFill>
                  <a:schemeClr val="bg1"/>
                </a:solidFill>
              </a:rPr>
              <a:t>Review Sales Data:</a:t>
            </a:r>
            <a:r>
              <a:rPr lang="en-US" dirty="0">
                <a:solidFill>
                  <a:schemeClr val="bg1"/>
                </a:solidFill>
              </a:rPr>
              <a:t> Look at the previous off-seasons to identify what worked and what didn’t. </a:t>
            </a:r>
          </a:p>
          <a:p>
            <a:r>
              <a:rPr lang="en-US" b="1" dirty="0">
                <a:solidFill>
                  <a:schemeClr val="bg1"/>
                </a:solidFill>
              </a:rPr>
              <a:t>Guest Feedback:</a:t>
            </a:r>
            <a:r>
              <a:rPr lang="en-US" dirty="0">
                <a:solidFill>
                  <a:schemeClr val="bg1"/>
                </a:solidFill>
              </a:rPr>
              <a:t> Before the slow season ask, “Do you think staying open would be worth it for me this winter?” then follow up with “Can I count on you?”</a:t>
            </a:r>
          </a:p>
          <a:p>
            <a:r>
              <a:rPr lang="en-US" b="1" dirty="0">
                <a:solidFill>
                  <a:schemeClr val="bg1"/>
                </a:solidFill>
              </a:rPr>
              <a:t>Competitor Analysis:</a:t>
            </a:r>
            <a:r>
              <a:rPr lang="en-US" dirty="0">
                <a:solidFill>
                  <a:schemeClr val="bg1"/>
                </a:solidFill>
              </a:rPr>
              <a:t> Observe how competitors have adapted to the off-season, noting any gaps in the market that you could fill.</a:t>
            </a:r>
          </a:p>
        </p:txBody>
      </p:sp>
      <p:pic>
        <p:nvPicPr>
          <p:cNvPr id="3" name="Picture 2" descr="Calculator, pen, compass, money and a paper with graphs printed on it">
            <a:extLst>
              <a:ext uri="{FF2B5EF4-FFF2-40B4-BE49-F238E27FC236}">
                <a16:creationId xmlns:a16="http://schemas.microsoft.com/office/drawing/2014/main" id="{C66253BB-AAF7-3BA7-DABA-9C44E6867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96" y="2216114"/>
            <a:ext cx="7518399" cy="453796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6395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D5487C-A867-312A-62B7-4B31D4A0C4A8}"/>
              </a:ext>
            </a:extLst>
          </p:cNvPr>
          <p:cNvSpPr txBox="1"/>
          <p:nvPr/>
        </p:nvSpPr>
        <p:spPr>
          <a:xfrm>
            <a:off x="5691252" y="53123"/>
            <a:ext cx="634834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Analyze Past Performance and Market Trends</a:t>
            </a:r>
          </a:p>
          <a:p>
            <a:r>
              <a:rPr lang="en-US" b="1" dirty="0">
                <a:solidFill>
                  <a:schemeClr val="bg1"/>
                </a:solidFill>
              </a:rPr>
              <a:t>Review Sales Data:</a:t>
            </a:r>
            <a:r>
              <a:rPr lang="en-US" dirty="0">
                <a:solidFill>
                  <a:schemeClr val="bg1"/>
                </a:solidFill>
              </a:rPr>
              <a:t> Look at the previous off-seasons to identify what worked and what didn’t. </a:t>
            </a:r>
          </a:p>
          <a:p>
            <a:r>
              <a:rPr lang="en-US" b="1" dirty="0">
                <a:solidFill>
                  <a:schemeClr val="bg1"/>
                </a:solidFill>
              </a:rPr>
              <a:t>Guest Feedback:</a:t>
            </a:r>
            <a:r>
              <a:rPr lang="en-US" dirty="0">
                <a:solidFill>
                  <a:schemeClr val="bg1"/>
                </a:solidFill>
              </a:rPr>
              <a:t> Before the slow season ask, “Do you think staying open would be worth it for me this winter?” then follow up with “Can I count on you?”</a:t>
            </a:r>
          </a:p>
          <a:p>
            <a:r>
              <a:rPr lang="en-US" b="1" dirty="0">
                <a:solidFill>
                  <a:schemeClr val="bg1"/>
                </a:solidFill>
              </a:rPr>
              <a:t>Competitor Analysis:</a:t>
            </a:r>
            <a:r>
              <a:rPr lang="en-US" dirty="0">
                <a:solidFill>
                  <a:schemeClr val="bg1"/>
                </a:solidFill>
              </a:rPr>
              <a:t> Observe how competitors have adapted to the off-season, noting any gaps in the market that you could fill.</a:t>
            </a:r>
          </a:p>
        </p:txBody>
      </p:sp>
      <p:pic>
        <p:nvPicPr>
          <p:cNvPr id="3" name="Picture 2" descr="Calculator, pen, compass, money and a paper with graphs printed on it">
            <a:extLst>
              <a:ext uri="{FF2B5EF4-FFF2-40B4-BE49-F238E27FC236}">
                <a16:creationId xmlns:a16="http://schemas.microsoft.com/office/drawing/2014/main" id="{C66253BB-AAF7-3BA7-DABA-9C44E6867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53123"/>
            <a:ext cx="5054600" cy="3050861"/>
          </a:xfrm>
          <a:prstGeom prst="ellipse">
            <a:avLst/>
          </a:prstGeom>
        </p:spPr>
      </p:pic>
      <p:pic>
        <p:nvPicPr>
          <p:cNvPr id="8" name="Picture 7" descr="A house in the snow&#10;&#10;Description automatically generated">
            <a:extLst>
              <a:ext uri="{FF2B5EF4-FFF2-40B4-BE49-F238E27FC236}">
                <a16:creationId xmlns:a16="http://schemas.microsoft.com/office/drawing/2014/main" id="{CDB4A3FA-3CDB-4F44-30F4-DA0EE51A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47" y="3157229"/>
            <a:ext cx="5005355" cy="3647648"/>
          </a:xfrm>
          <a:prstGeom prst="rect">
            <a:avLst/>
          </a:prstGeom>
        </p:spPr>
      </p:pic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91994F51-A76A-03A6-D682-F8443115A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67" y="3157229"/>
            <a:ext cx="4901448" cy="367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637E401-CD3E-C7D3-D7F2-33032CE9A1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7" y="3174008"/>
            <a:ext cx="3663341" cy="366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8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D5487C-A867-312A-62B7-4B31D4A0C4A8}"/>
              </a:ext>
            </a:extLst>
          </p:cNvPr>
          <p:cNvSpPr txBox="1"/>
          <p:nvPr/>
        </p:nvSpPr>
        <p:spPr>
          <a:xfrm>
            <a:off x="5691252" y="53123"/>
            <a:ext cx="634834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Analyze Past Performance and Market Trends</a:t>
            </a:r>
          </a:p>
          <a:p>
            <a:r>
              <a:rPr lang="en-US" b="1" dirty="0">
                <a:solidFill>
                  <a:schemeClr val="bg1"/>
                </a:solidFill>
              </a:rPr>
              <a:t>Review Sales Data:</a:t>
            </a:r>
            <a:r>
              <a:rPr lang="en-US" dirty="0">
                <a:solidFill>
                  <a:schemeClr val="bg1"/>
                </a:solidFill>
              </a:rPr>
              <a:t> Look at the previous off-seasons to identify what worked and what didn’t. </a:t>
            </a:r>
          </a:p>
          <a:p>
            <a:r>
              <a:rPr lang="en-US" b="1" dirty="0">
                <a:solidFill>
                  <a:schemeClr val="bg1"/>
                </a:solidFill>
              </a:rPr>
              <a:t>Guest Feedback:</a:t>
            </a:r>
            <a:r>
              <a:rPr lang="en-US" dirty="0">
                <a:solidFill>
                  <a:schemeClr val="bg1"/>
                </a:solidFill>
              </a:rPr>
              <a:t> Before the slow season ask, “Do you think staying open would be worth it for me this winter?” then follow up with “Can I count on you?”</a:t>
            </a:r>
          </a:p>
          <a:p>
            <a:r>
              <a:rPr lang="en-US" b="1" dirty="0">
                <a:solidFill>
                  <a:schemeClr val="bg1"/>
                </a:solidFill>
              </a:rPr>
              <a:t>Competitor Analysis:</a:t>
            </a:r>
            <a:r>
              <a:rPr lang="en-US" dirty="0">
                <a:solidFill>
                  <a:schemeClr val="bg1"/>
                </a:solidFill>
              </a:rPr>
              <a:t> Observe how competitors have adapted to the off-season, noting any gaps in the market that you could fill.</a:t>
            </a:r>
          </a:p>
        </p:txBody>
      </p:sp>
      <p:pic>
        <p:nvPicPr>
          <p:cNvPr id="3" name="Picture 2" descr="Calculator, pen, compass, money and a paper with graphs printed on it">
            <a:extLst>
              <a:ext uri="{FF2B5EF4-FFF2-40B4-BE49-F238E27FC236}">
                <a16:creationId xmlns:a16="http://schemas.microsoft.com/office/drawing/2014/main" id="{C66253BB-AAF7-3BA7-DABA-9C44E6867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4199" y="16840"/>
            <a:ext cx="5054600" cy="3050861"/>
          </a:xfrm>
          <a:prstGeom prst="ellipse">
            <a:avLst/>
          </a:prstGeom>
        </p:spPr>
      </p:pic>
      <p:pic>
        <p:nvPicPr>
          <p:cNvPr id="8" name="Picture 7" descr="A house in the snow&#10;&#10;Description automatically generated">
            <a:extLst>
              <a:ext uri="{FF2B5EF4-FFF2-40B4-BE49-F238E27FC236}">
                <a16:creationId xmlns:a16="http://schemas.microsoft.com/office/drawing/2014/main" id="{CDB4A3FA-3CDB-4F44-30F4-DA0EE51A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47" y="3157229"/>
            <a:ext cx="5005355" cy="3647648"/>
          </a:xfrm>
          <a:prstGeom prst="rect">
            <a:avLst/>
          </a:prstGeom>
        </p:spPr>
      </p:pic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91994F51-A76A-03A6-D682-F8443115A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67" y="3157229"/>
            <a:ext cx="4901448" cy="367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4FAAC7E-6383-D87E-A08E-7B993799EF61}"/>
              </a:ext>
            </a:extLst>
          </p:cNvPr>
          <p:cNvGrpSpPr/>
          <p:nvPr/>
        </p:nvGrpSpPr>
        <p:grpSpPr>
          <a:xfrm>
            <a:off x="582083" y="256605"/>
            <a:ext cx="4896856" cy="2246769"/>
            <a:chOff x="582083" y="203442"/>
            <a:chExt cx="4896856" cy="22467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A6F3847-D1A6-0384-AA73-5F7482649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2083" y="699589"/>
              <a:ext cx="1449917" cy="12544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581AF4-FFC0-4FEE-357F-81B2A0263108}"/>
                </a:ext>
              </a:extLst>
            </p:cNvPr>
            <p:cNvSpPr txBox="1"/>
            <p:nvPr/>
          </p:nvSpPr>
          <p:spPr>
            <a:xfrm>
              <a:off x="2032000" y="203442"/>
              <a:ext cx="3446939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Elephant" panose="02020904090505020303" pitchFamily="18" charset="0"/>
                </a:rPr>
                <a:t>Break Even Should Include Setting Aside Money for the Off Season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8685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B3458C-C0E4-A44F-E276-7CD3AC99BF9B}"/>
              </a:ext>
            </a:extLst>
          </p:cNvPr>
          <p:cNvSpPr txBox="1"/>
          <p:nvPr/>
        </p:nvSpPr>
        <p:spPr>
          <a:xfrm>
            <a:off x="349909" y="450677"/>
            <a:ext cx="70821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Seasonally Redefine Your Guest Pool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Segmentation:</a:t>
            </a:r>
            <a:r>
              <a:rPr lang="en-US" sz="2000" dirty="0">
                <a:solidFill>
                  <a:schemeClr val="bg1"/>
                </a:solidFill>
              </a:rPr>
              <a:t> Identify which guests are most likely to engage with your food truck during the off-season.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Guest Needs:</a:t>
            </a:r>
            <a:r>
              <a:rPr lang="en-US" sz="2000" dirty="0">
                <a:solidFill>
                  <a:schemeClr val="bg1"/>
                </a:solidFill>
              </a:rPr>
              <a:t> Adjust your marketing to address the seasonal needs and preferences of your target audience.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252AF9-DEA6-76CE-7A04-DD4638185FDA}"/>
              </a:ext>
            </a:extLst>
          </p:cNvPr>
          <p:cNvGrpSpPr/>
          <p:nvPr/>
        </p:nvGrpSpPr>
        <p:grpSpPr>
          <a:xfrm>
            <a:off x="7284113" y="586324"/>
            <a:ext cx="4519975" cy="5710196"/>
            <a:chOff x="7177394" y="0"/>
            <a:chExt cx="4519975" cy="5710196"/>
          </a:xfrm>
        </p:grpSpPr>
        <p:pic>
          <p:nvPicPr>
            <p:cNvPr id="8" name="Picture 7" descr="A group of people in a room with confetti&#10;&#10;Description automatically generated">
              <a:extLst>
                <a:ext uri="{FF2B5EF4-FFF2-40B4-BE49-F238E27FC236}">
                  <a16:creationId xmlns:a16="http://schemas.microsoft.com/office/drawing/2014/main" id="{F430D31D-0707-2371-E7DF-D437CD741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360" y="0"/>
              <a:ext cx="4224039" cy="5685352"/>
            </a:xfrm>
            <a:prstGeom prst="ellipse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C74078-A0A7-C6C5-F079-C58F917032E2}"/>
                </a:ext>
              </a:extLst>
            </p:cNvPr>
            <p:cNvSpPr/>
            <p:nvPr/>
          </p:nvSpPr>
          <p:spPr>
            <a:xfrm>
              <a:off x="7177394" y="5061008"/>
              <a:ext cx="4519975" cy="649188"/>
            </a:xfrm>
            <a:prstGeom prst="ellipse">
              <a:avLst/>
            </a:prstGeom>
            <a:solidFill>
              <a:schemeClr val="bg1">
                <a:alpha val="47000"/>
              </a:schemeClr>
            </a:solidFill>
            <a:effectLst>
              <a:softEdge rad="63500"/>
            </a:effectLst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2400" b="1" dirty="0">
                  <a:ln/>
                  <a:solidFill>
                    <a:srgbClr val="FF0000"/>
                  </a:solidFill>
                  <a:latin typeface="Forever Christmas" panose="02000600000000000000" pitchFamily="2" charset="0"/>
                </a:rPr>
                <a:t>p</a:t>
              </a:r>
              <a:r>
                <a:rPr lang="en-US" sz="2400" b="1" cap="none" spc="0" dirty="0">
                  <a:ln/>
                  <a:solidFill>
                    <a:srgbClr val="FF0000"/>
                  </a:solidFill>
                  <a:effectLst/>
                  <a:latin typeface="Forever Christmas" panose="02000600000000000000" pitchFamily="2" charset="0"/>
                </a:rPr>
                <a:t>arty catering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54172CA-B0C7-F5E3-257C-5A3362C521C8}"/>
              </a:ext>
            </a:extLst>
          </p:cNvPr>
          <p:cNvGrpSpPr/>
          <p:nvPr/>
        </p:nvGrpSpPr>
        <p:grpSpPr>
          <a:xfrm>
            <a:off x="1884642" y="2351663"/>
            <a:ext cx="2875280" cy="4314605"/>
            <a:chOff x="172720" y="2173863"/>
            <a:chExt cx="2875280" cy="4314605"/>
          </a:xfrm>
        </p:grpSpPr>
        <p:pic>
          <p:nvPicPr>
            <p:cNvPr id="10" name="Picture 9" descr="A table full of food&#10;&#10;Description automatically generated">
              <a:extLst>
                <a:ext uri="{FF2B5EF4-FFF2-40B4-BE49-F238E27FC236}">
                  <a16:creationId xmlns:a16="http://schemas.microsoft.com/office/drawing/2014/main" id="{0B21AC76-C50D-03F3-A66E-A7C078F06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720" y="2173863"/>
              <a:ext cx="2875280" cy="4314605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FB04FE-9858-A9C0-EB1C-DBB70A3DCE6D}"/>
                </a:ext>
              </a:extLst>
            </p:cNvPr>
            <p:cNvSpPr/>
            <p:nvPr/>
          </p:nvSpPr>
          <p:spPr>
            <a:xfrm>
              <a:off x="492105" y="5522673"/>
              <a:ext cx="2236510" cy="64633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50800"/>
            </a:effectLst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3600" b="1" dirty="0">
                  <a:ln/>
                  <a:solidFill>
                    <a:sysClr val="windowText" lastClr="000000"/>
                  </a:solidFill>
                  <a:latin typeface="Britannic Bold" panose="020B0903060703020204" pitchFamily="34" charset="0"/>
                </a:rPr>
                <a:t>meal prep</a:t>
              </a:r>
              <a:endParaRPr lang="en-US" sz="3600" b="1" cap="none" spc="0" dirty="0">
                <a:ln/>
                <a:solidFill>
                  <a:sysClr val="windowText" lastClr="000000"/>
                </a:solidFill>
                <a:effectLst/>
                <a:latin typeface="Britannic Bold" panose="020B09030607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98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0618E5-A6DA-2100-5CC5-12162EB11027}"/>
              </a:ext>
            </a:extLst>
          </p:cNvPr>
          <p:cNvSpPr txBox="1"/>
          <p:nvPr/>
        </p:nvSpPr>
        <p:spPr>
          <a:xfrm>
            <a:off x="213360" y="143024"/>
            <a:ext cx="60960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Adapt Your Offerings</a:t>
            </a:r>
          </a:p>
          <a:p>
            <a:r>
              <a:rPr lang="en-US" b="1" dirty="0">
                <a:solidFill>
                  <a:schemeClr val="bg1"/>
                </a:solidFill>
              </a:rPr>
              <a:t>Menu Adjustments:</a:t>
            </a:r>
            <a:r>
              <a:rPr lang="en-US" dirty="0">
                <a:solidFill>
                  <a:schemeClr val="bg1"/>
                </a:solidFill>
              </a:rPr>
              <a:t> Tailor your menu to include seasonal ingredients and comfort foods that appeal during cooler weather.</a:t>
            </a:r>
          </a:p>
          <a:p>
            <a:r>
              <a:rPr lang="en-US" b="1" dirty="0">
                <a:solidFill>
                  <a:schemeClr val="bg1"/>
                </a:solidFill>
              </a:rPr>
              <a:t>Special Promotions:</a:t>
            </a:r>
            <a:r>
              <a:rPr lang="en-US" dirty="0">
                <a:solidFill>
                  <a:schemeClr val="bg1"/>
                </a:solidFill>
              </a:rPr>
              <a:t> Offer holiday-themed specials or limited-time offers to create urgency and attract guests.</a:t>
            </a:r>
          </a:p>
        </p:txBody>
      </p:sp>
      <p:pic>
        <p:nvPicPr>
          <p:cNvPr id="8" name="Picture 7" descr="A bowl of soup with meat and vegetables&#10;&#10;Description automatically generated">
            <a:extLst>
              <a:ext uri="{FF2B5EF4-FFF2-40B4-BE49-F238E27FC236}">
                <a16:creationId xmlns:a16="http://schemas.microsoft.com/office/drawing/2014/main" id="{8CE976B3-9526-9D2B-25B2-E7A6623989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8312" r="-1514" b="68"/>
          <a:stretch/>
        </p:blipFill>
        <p:spPr>
          <a:xfrm>
            <a:off x="6910476" y="143024"/>
            <a:ext cx="3401663" cy="3416544"/>
          </a:xfrm>
          <a:prstGeom prst="trapezoid">
            <a:avLst/>
          </a:prstGeom>
        </p:spPr>
      </p:pic>
      <p:pic>
        <p:nvPicPr>
          <p:cNvPr id="4" name="Picture 3" descr="A cup of coffee and cookies&#10;&#10;Description automatically generated">
            <a:extLst>
              <a:ext uri="{FF2B5EF4-FFF2-40B4-BE49-F238E27FC236}">
                <a16:creationId xmlns:a16="http://schemas.microsoft.com/office/drawing/2014/main" id="{155ED78B-F5FF-D177-9A3D-95BB401E88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5178"/>
            <a:ext cx="5022641" cy="3586480"/>
          </a:xfrm>
          <a:prstGeom prst="ellipse">
            <a:avLst/>
          </a:prstGeom>
        </p:spPr>
      </p:pic>
      <p:pic>
        <p:nvPicPr>
          <p:cNvPr id="7" name="Picture 6" descr="A group of plastic cups with straws&#10;&#10;Description automatically generated">
            <a:extLst>
              <a:ext uri="{FF2B5EF4-FFF2-40B4-BE49-F238E27FC236}">
                <a16:creationId xmlns:a16="http://schemas.microsoft.com/office/drawing/2014/main" id="{3806C994-A5B6-BFC0-7498-A2C70151CC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4" t="28431" r="4435" b="34594"/>
          <a:stretch/>
        </p:blipFill>
        <p:spPr>
          <a:xfrm>
            <a:off x="6095996" y="3718140"/>
            <a:ext cx="5030621" cy="283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1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6F19C8-6AEB-EEAB-A34E-53356CC0C9FD}"/>
              </a:ext>
            </a:extLst>
          </p:cNvPr>
          <p:cNvSpPr txBox="1"/>
          <p:nvPr/>
        </p:nvSpPr>
        <p:spPr>
          <a:xfrm>
            <a:off x="235505" y="221427"/>
            <a:ext cx="836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Ramp Up Engagement Tactics</a:t>
            </a:r>
          </a:p>
          <a:p>
            <a:r>
              <a:rPr lang="en-US" b="1" dirty="0">
                <a:solidFill>
                  <a:schemeClr val="bg1"/>
                </a:solidFill>
              </a:rPr>
              <a:t>Email Marketing:</a:t>
            </a:r>
            <a:r>
              <a:rPr lang="en-US" dirty="0">
                <a:solidFill>
                  <a:schemeClr val="bg1"/>
                </a:solidFill>
              </a:rPr>
              <a:t> Send regular newsletters to keep your brand </a:t>
            </a:r>
            <a:r>
              <a:rPr lang="en-US" u="sng" dirty="0">
                <a:solidFill>
                  <a:schemeClr val="bg1"/>
                </a:solidFill>
              </a:rPr>
              <a:t>top-of-mind</a:t>
            </a:r>
            <a:r>
              <a:rPr lang="en-US" dirty="0">
                <a:solidFill>
                  <a:schemeClr val="bg1"/>
                </a:solidFill>
              </a:rPr>
              <a:t>, featuring menu updates, special events, and exclusive offers only for the email list.</a:t>
            </a:r>
          </a:p>
          <a:p>
            <a:r>
              <a:rPr lang="en-US" b="1" dirty="0">
                <a:solidFill>
                  <a:schemeClr val="bg1"/>
                </a:solidFill>
              </a:rPr>
              <a:t>Social Media Campaigns:</a:t>
            </a:r>
            <a:r>
              <a:rPr lang="en-US" dirty="0">
                <a:solidFill>
                  <a:schemeClr val="bg1"/>
                </a:solidFill>
              </a:rPr>
              <a:t> Utilize platforms like Instagram and Facebook to post engaging content that highlights your seasonal offerings and behind-the-scenes action.</a:t>
            </a:r>
          </a:p>
          <a:p>
            <a:r>
              <a:rPr lang="en-US" b="1" dirty="0">
                <a:solidFill>
                  <a:schemeClr val="bg1"/>
                </a:solidFill>
              </a:rPr>
              <a:t>Stay Engaged:</a:t>
            </a:r>
            <a:r>
              <a:rPr lang="en-US" dirty="0">
                <a:solidFill>
                  <a:schemeClr val="bg1"/>
                </a:solidFill>
              </a:rPr>
              <a:t> Social Media is a two-way conversation. Ask questions, share personal stories, behind the scenes posts, etc. Build excitement for the reopening.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A hand holding a phone&#10;&#10;Description automatically generated">
            <a:extLst>
              <a:ext uri="{FF2B5EF4-FFF2-40B4-BE49-F238E27FC236}">
                <a16:creationId xmlns:a16="http://schemas.microsoft.com/office/drawing/2014/main" id="{49D80F5E-7A03-C86A-FA34-FAEF7C279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819" y="141844"/>
            <a:ext cx="3193177" cy="3338759"/>
          </a:xfrm>
          <a:prstGeom prst="heptagon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4938C6-15B5-CEB9-6543-D3DA312F7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300" y="2769759"/>
            <a:ext cx="3941396" cy="386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9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1263</TotalTime>
  <Words>857</Words>
  <Application>Microsoft Office PowerPoint</Application>
  <PresentationFormat>Widescreen</PresentationFormat>
  <Paragraphs>62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Amasis MT Pro Black</vt:lpstr>
      <vt:lpstr>Aptos</vt:lpstr>
      <vt:lpstr>Aptos Display</vt:lpstr>
      <vt:lpstr>Arial</vt:lpstr>
      <vt:lpstr>Bodoni MT Black</vt:lpstr>
      <vt:lpstr>Britannic Bold</vt:lpstr>
      <vt:lpstr>Broadway</vt:lpstr>
      <vt:lpstr>CollegiateBlackFLF</vt:lpstr>
      <vt:lpstr>CollegiateOutlineFLF</vt:lpstr>
      <vt:lpstr>Elephant</vt:lpstr>
      <vt:lpstr>Felix Titling</vt:lpstr>
      <vt:lpstr>Forever Christmas</vt:lpstr>
      <vt:lpstr>Papyrus</vt:lpstr>
      <vt:lpstr>Signatrue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Bill Moore</dc:creator>
  <cp:lastModifiedBy>Bill Moore</cp:lastModifiedBy>
  <cp:revision>3</cp:revision>
  <dcterms:created xsi:type="dcterms:W3CDTF">2024-07-15T22:36:59Z</dcterms:created>
  <dcterms:modified xsi:type="dcterms:W3CDTF">2024-07-30T01:16:21Z</dcterms:modified>
</cp:coreProperties>
</file>